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charts/chart3.xml" ContentType="application/vnd.openxmlformats-officedocument.drawingml.chart+xml"/>
  <Override PartName="/ppt/notesSlides/notesSlide21.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5.xml" ContentType="application/vnd.openxmlformats-officedocument.drawingml.chart+xml"/>
  <Override PartName="/ppt/notesSlides/notesSlide23.xml" ContentType="application/vnd.openxmlformats-officedocument.presentationml.notesSlide+xml"/>
  <Override PartName="/ppt/charts/chart6.xml" ContentType="application/vnd.openxmlformats-officedocument.drawingml.chart+xml"/>
  <Override PartName="/ppt/notesSlides/notesSlide24.xml" ContentType="application/vnd.openxmlformats-officedocument.presentationml.notesSlide+xml"/>
  <Override PartName="/ppt/charts/chart7.xml" ContentType="application/vnd.openxmlformats-officedocument.drawingml.chart+xml"/>
  <Override PartName="/ppt/notesSlides/notesSlide25.xml" ContentType="application/vnd.openxmlformats-officedocument.presentationml.notesSlid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9.xml" ContentType="application/vnd.openxmlformats-officedocument.drawingml.chart+xml"/>
  <Override PartName="/ppt/notesSlides/notesSlide28.xml" ContentType="application/vnd.openxmlformats-officedocument.presentationml.notesSlide+xml"/>
  <Override PartName="/ppt/charts/chart10.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1.xml" ContentType="application/vnd.openxmlformats-officedocument.drawingml.chart+xml"/>
  <Override PartName="/ppt/notesSlides/notesSlide31.xml" ContentType="application/vnd.openxmlformats-officedocument.presentationml.notesSlide+xml"/>
  <Override PartName="/ppt/charts/chart12.xml" ContentType="application/vnd.openxmlformats-officedocument.drawingml.chart+xml"/>
  <Override PartName="/ppt/notesSlides/notesSlide32.xml" ContentType="application/vnd.openxmlformats-officedocument.presentationml.notesSlide+xml"/>
  <Override PartName="/ppt/charts/chart13.xml" ContentType="application/vnd.openxmlformats-officedocument.drawingml.chart+xml"/>
  <Override PartName="/ppt/notesSlides/notesSlide33.xml" ContentType="application/vnd.openxmlformats-officedocument.presentationml.notesSlide+xml"/>
  <Override PartName="/ppt/charts/chart14.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5.xml" ContentType="application/vnd.openxmlformats-officedocument.drawingml.chart+xml"/>
  <Override PartName="/ppt/notesSlides/notesSlide36.xml" ContentType="application/vnd.openxmlformats-officedocument.presentationml.notesSlide+xml"/>
  <Override PartName="/ppt/charts/chart16.xml" ContentType="application/vnd.openxmlformats-officedocument.drawingml.chart+xml"/>
  <Override PartName="/ppt/notesSlides/notesSlide37.xml" ContentType="application/vnd.openxmlformats-officedocument.presentationml.notesSlide+xml"/>
  <Override PartName="/ppt/charts/chart17.xml" ContentType="application/vnd.openxmlformats-officedocument.drawingml.chart+xml"/>
  <Override PartName="/ppt/notesSlides/notesSlide38.xml" ContentType="application/vnd.openxmlformats-officedocument.presentationml.notesSlide+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3" r:id="rId2"/>
    <p:sldMasterId id="2147483719" r:id="rId3"/>
    <p:sldMasterId id="2147483743" r:id="rId4"/>
    <p:sldMasterId id="2147483755" r:id="rId5"/>
    <p:sldMasterId id="2147483768" r:id="rId6"/>
  </p:sldMasterIdLst>
  <p:notesMasterIdLst>
    <p:notesMasterId r:id="rId61"/>
  </p:notesMasterIdLst>
  <p:sldIdLst>
    <p:sldId id="256" r:id="rId7"/>
    <p:sldId id="331" r:id="rId8"/>
    <p:sldId id="346" r:id="rId9"/>
    <p:sldId id="521" r:id="rId10"/>
    <p:sldId id="523" r:id="rId11"/>
    <p:sldId id="17557" r:id="rId12"/>
    <p:sldId id="340" r:id="rId13"/>
    <p:sldId id="17602" r:id="rId14"/>
    <p:sldId id="17604" r:id="rId15"/>
    <p:sldId id="501" r:id="rId16"/>
    <p:sldId id="505" r:id="rId17"/>
    <p:sldId id="499" r:id="rId18"/>
    <p:sldId id="514" r:id="rId19"/>
    <p:sldId id="347" r:id="rId20"/>
    <p:sldId id="17613" r:id="rId21"/>
    <p:sldId id="466" r:id="rId22"/>
    <p:sldId id="519" r:id="rId23"/>
    <p:sldId id="492" r:id="rId24"/>
    <p:sldId id="496" r:id="rId25"/>
    <p:sldId id="342" r:id="rId26"/>
    <p:sldId id="17607" r:id="rId27"/>
    <p:sldId id="17608" r:id="rId28"/>
    <p:sldId id="473" r:id="rId29"/>
    <p:sldId id="361" r:id="rId30"/>
    <p:sldId id="474" r:id="rId31"/>
    <p:sldId id="364" r:id="rId32"/>
    <p:sldId id="495" r:id="rId33"/>
    <p:sldId id="17609" r:id="rId34"/>
    <p:sldId id="366" r:id="rId35"/>
    <p:sldId id="17614" r:id="rId36"/>
    <p:sldId id="17605" r:id="rId37"/>
    <p:sldId id="477" r:id="rId38"/>
    <p:sldId id="487" r:id="rId39"/>
    <p:sldId id="483" r:id="rId40"/>
    <p:sldId id="485" r:id="rId41"/>
    <p:sldId id="478" r:id="rId42"/>
    <p:sldId id="486" r:id="rId43"/>
    <p:sldId id="476" r:id="rId44"/>
    <p:sldId id="479" r:id="rId45"/>
    <p:sldId id="488" r:id="rId46"/>
    <p:sldId id="484" r:id="rId47"/>
    <p:sldId id="480" r:id="rId48"/>
    <p:sldId id="481" r:id="rId49"/>
    <p:sldId id="482" r:id="rId50"/>
    <p:sldId id="17435" r:id="rId51"/>
    <p:sldId id="373" r:id="rId52"/>
    <p:sldId id="376" r:id="rId53"/>
    <p:sldId id="365" r:id="rId54"/>
    <p:sldId id="17437" r:id="rId55"/>
    <p:sldId id="17438" r:id="rId56"/>
    <p:sldId id="17439" r:id="rId57"/>
    <p:sldId id="17417" r:id="rId58"/>
    <p:sldId id="17570" r:id="rId59"/>
    <p:sldId id="291"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06" autoAdjust="0"/>
    <p:restoredTop sz="83096" autoAdjust="0"/>
  </p:normalViewPr>
  <p:slideViewPr>
    <p:cSldViewPr snapToGrid="0">
      <p:cViewPr varScale="1">
        <p:scale>
          <a:sx n="106" d="100"/>
          <a:sy n="106" d="100"/>
        </p:scale>
        <p:origin x="2232" y="108"/>
      </p:cViewPr>
      <p:guideLst>
        <p:guide orient="horz" pos="1392"/>
        <p:guide pos="3864"/>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file:///F:\IU\IST%20program\R\Research%20group-Bonk\Lee\Later\New%20data%20analysis%200626.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Data\F\IU\IST%20program\R\Research%20group-Bonk\Lee\2018%20AERA\Combined%20data%20analysis%200714.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F:\IU\IST%20program\R\Research%20group-Bonk\Lee\2018%20AERA\Combined%20data%20analysis%200714.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F:\IU\IST%20program\R\Research%20group-Bonk\Lee\2018%20AERA\Combined%20data%20analysis%200714.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F:\IU\IST%20program\R\Research%20group-Bonk\Lee\2018%20AERA\Combined%20data%20analysis%200714.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Data\F\IU\IST%20program\R\Research%20group-Bonk\2018%20summer\final\Total%20data%20analysis%200703.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meinzhu\Downloads\Total%20data%20analysis%200630_Annisa%20comments.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Data\F\IU\IST%20program\R\Research%20group-Bonk\2018%20summer\final\Total%20data%20analysis%200703.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Data\F\IU\IST%20program\R\Research%20group-Bonk\2018%20summer\final\Total%20data%20analysis%200703.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meinzhu\Downloads\Total%20data%20analysis%200630_Annisa%20commen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IU\IST%20program\R\Research%20group-Bonk\Lee\Later\New%20data%20analysis%20062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IU\IST%20program\R\Research%20group-Bonk\Lee\2018%20AERA\New%20data%20analysis%200711.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Data\F\IU\IST%20program\R\Research%20group-Bonk\Lee\2018%20AERA\Combined%20data%20analysis%200714.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oleObject" Target="file:///F:\IU\IST%20program\R\Research%20group-Bonk\Lee\2018%20AERA\New%20data%20analysis%20071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ata\F\IU\IST%20program\R\Research%20group-Bonk\Lee\2018%20AERA\Combined%20data%20analysis%20071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IU\IST%20program\R\Research%20group-Bonk\Lee\Later\New%20data%20analysis%200626.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Data\F\IU\IST%20program\R\Research%20group-Bonk\Lee\2018%20AERA\Combined%20data%20analysis%200714.xlsx" TargetMode="External"/><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1" Type="http://schemas.openxmlformats.org/officeDocument/2006/relationships/oleObject" Target="file:///F:\IU\IST%20program\R\Research%20group-Bonk\Lee\2018%20AERA\New%20data%20analysis%2007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MOOC Research Methods Employed</a:t>
            </a:r>
          </a:p>
        </c:rich>
      </c:tx>
      <c:overlay val="0"/>
      <c:spPr>
        <a:noFill/>
        <a:ln>
          <a:noFill/>
        </a:ln>
        <a:effectLst/>
      </c:sp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methods'!$D$2:$D$4</c:f>
              <c:strCache>
                <c:ptCount val="3"/>
                <c:pt idx="0">
                  <c:v>Qualitative </c:v>
                </c:pt>
                <c:pt idx="1">
                  <c:v>Mixed methods</c:v>
                </c:pt>
                <c:pt idx="2">
                  <c:v>Quantiative</c:v>
                </c:pt>
              </c:strCache>
            </c:strRef>
          </c:cat>
          <c:val>
            <c:numRef>
              <c:f>'Research methods'!$E$2:$E$4</c:f>
              <c:numCache>
                <c:formatCode>General</c:formatCode>
                <c:ptCount val="3"/>
                <c:pt idx="0">
                  <c:v>27</c:v>
                </c:pt>
                <c:pt idx="1">
                  <c:v>52</c:v>
                </c:pt>
                <c:pt idx="2">
                  <c:v>67</c:v>
                </c:pt>
              </c:numCache>
            </c:numRef>
          </c:val>
          <c:extLst>
            <c:ext xmlns:c16="http://schemas.microsoft.com/office/drawing/2014/chart" uri="{C3380CC4-5D6E-409C-BE32-E72D297353CC}">
              <c16:uniqueId val="{00000000-BED6-4F13-AEBD-7E5460997552}"/>
            </c:ext>
          </c:extLst>
        </c:ser>
        <c:dLbls>
          <c:showLegendKey val="0"/>
          <c:showVal val="0"/>
          <c:showCatName val="0"/>
          <c:showSerName val="0"/>
          <c:showPercent val="0"/>
          <c:showBubbleSize val="0"/>
        </c:dLbls>
        <c:gapWidth val="219"/>
        <c:overlap val="-27"/>
        <c:axId val="105543552"/>
        <c:axId val="105545088"/>
      </c:barChart>
      <c:catAx>
        <c:axId val="10554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05545088"/>
        <c:crosses val="autoZero"/>
        <c:auto val="1"/>
        <c:lblAlgn val="ctr"/>
        <c:lblOffset val="100"/>
        <c:noMultiLvlLbl val="0"/>
      </c:catAx>
      <c:valAx>
        <c:axId val="105545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10554355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600" b="1" i="0" baseline="0" dirty="0">
                <a:effectLst/>
                <a:latin typeface="Tahoma" panose="020B0604030504040204" pitchFamily="34" charset="0"/>
                <a:ea typeface="Tahoma" panose="020B0604030504040204" pitchFamily="34" charset="0"/>
                <a:cs typeface="Tahoma" panose="020B0604030504040204" pitchFamily="34" charset="0"/>
              </a:rPr>
              <a:t>Research focuses of empirical MOOCs studies</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itle>
    <c:autoTitleDeleted val="0"/>
    <c:plotArea>
      <c:layout/>
      <c:barChart>
        <c:barDir val="bar"/>
        <c:grouping val="clustered"/>
        <c:varyColors val="0"/>
        <c:ser>
          <c:idx val="0"/>
          <c:order val="0"/>
          <c:tx>
            <c:strRef>
              <c:f>Focus!$C$44</c:f>
              <c:strCache>
                <c:ptCount val="1"/>
                <c:pt idx="0">
                  <c:v>Phase One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Focus!$B$45:$B$49</c:f>
              <c:strCache>
                <c:ptCount val="5"/>
                <c:pt idx="0">
                  <c:v>Context and impact</c:v>
                </c:pt>
                <c:pt idx="1">
                  <c:v>Instructor-focused</c:v>
                </c:pt>
                <c:pt idx="2">
                  <c:v>Others</c:v>
                </c:pt>
                <c:pt idx="3">
                  <c:v>Design-focused</c:v>
                </c:pt>
                <c:pt idx="4">
                  <c:v>Student-focused</c:v>
                </c:pt>
              </c:strCache>
            </c:strRef>
          </c:cat>
          <c:val>
            <c:numRef>
              <c:f>Focus!$C$45:$C$49</c:f>
              <c:numCache>
                <c:formatCode>0%</c:formatCode>
                <c:ptCount val="5"/>
                <c:pt idx="0">
                  <c:v>0.12987012987012986</c:v>
                </c:pt>
                <c:pt idx="1">
                  <c:v>3.2467532467532464E-2</c:v>
                </c:pt>
                <c:pt idx="2">
                  <c:v>4.5454545454545456E-2</c:v>
                </c:pt>
                <c:pt idx="3">
                  <c:v>0.31168831168831168</c:v>
                </c:pt>
                <c:pt idx="4">
                  <c:v>0.48051948051948051</c:v>
                </c:pt>
              </c:numCache>
            </c:numRef>
          </c:val>
          <c:extLst>
            <c:ext xmlns:c16="http://schemas.microsoft.com/office/drawing/2014/chart" uri="{C3380CC4-5D6E-409C-BE32-E72D297353CC}">
              <c16:uniqueId val="{00000000-6B40-4AC3-A12C-4193471772B9}"/>
            </c:ext>
          </c:extLst>
        </c:ser>
        <c:ser>
          <c:idx val="1"/>
          <c:order val="1"/>
          <c:tx>
            <c:strRef>
              <c:f>Focus!$D$44</c:f>
              <c:strCache>
                <c:ptCount val="1"/>
                <c:pt idx="0">
                  <c:v>Phase Two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Focus!$B$45:$B$49</c:f>
              <c:strCache>
                <c:ptCount val="5"/>
                <c:pt idx="0">
                  <c:v>Context and impact</c:v>
                </c:pt>
                <c:pt idx="1">
                  <c:v>Instructor-focused</c:v>
                </c:pt>
                <c:pt idx="2">
                  <c:v>Others</c:v>
                </c:pt>
                <c:pt idx="3">
                  <c:v>Design-focused</c:v>
                </c:pt>
                <c:pt idx="4">
                  <c:v>Student-focused</c:v>
                </c:pt>
              </c:strCache>
            </c:strRef>
          </c:cat>
          <c:val>
            <c:numRef>
              <c:f>Focus!$D$45:$D$49</c:f>
              <c:numCache>
                <c:formatCode>0%</c:formatCode>
                <c:ptCount val="5"/>
                <c:pt idx="0">
                  <c:v>3.9215686274509803E-2</c:v>
                </c:pt>
                <c:pt idx="1">
                  <c:v>9.8039215686274508E-2</c:v>
                </c:pt>
                <c:pt idx="2">
                  <c:v>0.15686274509803921</c:v>
                </c:pt>
                <c:pt idx="3">
                  <c:v>0.15686274509803921</c:v>
                </c:pt>
                <c:pt idx="4">
                  <c:v>0.5490196078431373</c:v>
                </c:pt>
              </c:numCache>
            </c:numRef>
          </c:val>
          <c:extLst>
            <c:ext xmlns:c16="http://schemas.microsoft.com/office/drawing/2014/chart" uri="{C3380CC4-5D6E-409C-BE32-E72D297353CC}">
              <c16:uniqueId val="{00000001-6B40-4AC3-A12C-4193471772B9}"/>
            </c:ext>
          </c:extLst>
        </c:ser>
        <c:dLbls>
          <c:showLegendKey val="0"/>
          <c:showVal val="0"/>
          <c:showCatName val="0"/>
          <c:showSerName val="0"/>
          <c:showPercent val="0"/>
          <c:showBubbleSize val="0"/>
        </c:dLbls>
        <c:gapWidth val="182"/>
        <c:axId val="130251776"/>
        <c:axId val="130257664"/>
      </c:barChart>
      <c:catAx>
        <c:axId val="130251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257664"/>
        <c:crosses val="autoZero"/>
        <c:auto val="1"/>
        <c:lblAlgn val="ctr"/>
        <c:lblOffset val="100"/>
        <c:noMultiLvlLbl val="0"/>
      </c:catAx>
      <c:valAx>
        <c:axId val="1302576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251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latin typeface="Tahoma" panose="020B0604030504040204" pitchFamily="34" charset="0"/>
                <a:ea typeface="Tahoma" panose="020B0604030504040204" pitchFamily="34" charset="0"/>
                <a:cs typeface="Tahoma" panose="020B0604030504040204" pitchFamily="34" charset="0"/>
              </a:rPr>
              <a:t>First authors' affiliations geographical distribution</a:t>
            </a:r>
            <a:r>
              <a:rPr lang="en-US" sz="2800" b="1" i="0" baseline="0" dirty="0">
                <a:effectLst/>
                <a:latin typeface="Tahoma" panose="020B0604030504040204" pitchFamily="34" charset="0"/>
                <a:ea typeface="Tahoma" panose="020B0604030504040204" pitchFamily="34" charset="0"/>
                <a:cs typeface="Tahoma" panose="020B0604030504040204" pitchFamily="34" charset="0"/>
              </a:rPr>
              <a:t> </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0.15649577477778676"/>
          <c:y val="3.9250434149979307E-2"/>
        </c:manualLayout>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'Author Geographic'!$I$40:$I$45</c:f>
              <c:strCache>
                <c:ptCount val="6"/>
                <c:pt idx="0">
                  <c:v>The U.S.</c:v>
                </c:pt>
                <c:pt idx="1">
                  <c:v>The UK</c:v>
                </c:pt>
                <c:pt idx="2">
                  <c:v>Spain</c:v>
                </c:pt>
                <c:pt idx="3">
                  <c:v>China </c:v>
                </c:pt>
                <c:pt idx="4">
                  <c:v>Australia</c:v>
                </c:pt>
                <c:pt idx="5">
                  <c:v>Canada</c:v>
                </c:pt>
              </c:strCache>
            </c:strRef>
          </c:cat>
          <c:val>
            <c:numRef>
              <c:f>'Author Geographic'!$J$40:$J$45</c:f>
              <c:numCache>
                <c:formatCode>General</c:formatCode>
                <c:ptCount val="6"/>
                <c:pt idx="0">
                  <c:v>81</c:v>
                </c:pt>
                <c:pt idx="1">
                  <c:v>27</c:v>
                </c:pt>
                <c:pt idx="2">
                  <c:v>14</c:v>
                </c:pt>
                <c:pt idx="3">
                  <c:v>13</c:v>
                </c:pt>
                <c:pt idx="4">
                  <c:v>12</c:v>
                </c:pt>
                <c:pt idx="5">
                  <c:v>7</c:v>
                </c:pt>
              </c:numCache>
            </c:numRef>
          </c:val>
          <c:extLst>
            <c:ext xmlns:c16="http://schemas.microsoft.com/office/drawing/2014/chart" uri="{C3380CC4-5D6E-409C-BE32-E72D297353CC}">
              <c16:uniqueId val="{00000000-4C56-405E-9594-82680F31753E}"/>
            </c:ext>
          </c:extLst>
        </c:ser>
        <c:dLbls>
          <c:showLegendKey val="0"/>
          <c:showVal val="0"/>
          <c:showCatName val="0"/>
          <c:showSerName val="0"/>
          <c:showPercent val="0"/>
          <c:showBubbleSize val="0"/>
        </c:dLbls>
        <c:gapWidth val="219"/>
        <c:overlap val="-27"/>
        <c:axId val="130317312"/>
        <c:axId val="130327296"/>
      </c:barChart>
      <c:catAx>
        <c:axId val="130317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327296"/>
        <c:crosses val="autoZero"/>
        <c:auto val="1"/>
        <c:lblAlgn val="ctr"/>
        <c:lblOffset val="100"/>
        <c:noMultiLvlLbl val="0"/>
      </c:catAx>
      <c:valAx>
        <c:axId val="130327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31731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latin typeface="Tahoma" panose="020B0604030504040204" pitchFamily="34" charset="0"/>
                <a:ea typeface="Tahoma" panose="020B0604030504040204" pitchFamily="34" charset="0"/>
                <a:cs typeface="Tahoma" panose="020B0604030504040204" pitchFamily="34" charset="0"/>
              </a:rPr>
              <a:t>C</a:t>
            </a:r>
            <a:r>
              <a:rPr lang="en-US" altLang="zh-CN" sz="1800" b="1" dirty="0">
                <a:latin typeface="Tahoma" panose="020B0604030504040204" pitchFamily="34" charset="0"/>
                <a:ea typeface="Tahoma" panose="020B0604030504040204" pitchFamily="34" charset="0"/>
                <a:cs typeface="Tahoma" panose="020B0604030504040204" pitchFamily="34" charset="0"/>
              </a:rPr>
              <a:t>ollaboration among authors</a:t>
            </a:r>
            <a:endParaRPr lang="en-US" sz="1800" b="1" dirty="0">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'Authors collaboration'!$F$11:$F$14</c:f>
              <c:strCache>
                <c:ptCount val="4"/>
                <c:pt idx="0">
                  <c:v>Collaboration in different countries</c:v>
                </c:pt>
                <c:pt idx="1">
                  <c:v>One author</c:v>
                </c:pt>
                <c:pt idx="2">
                  <c:v>Collaboration in one institution</c:v>
                </c:pt>
                <c:pt idx="3">
                  <c:v>Collaboration in different institutions within one country</c:v>
                </c:pt>
              </c:strCache>
            </c:strRef>
          </c:cat>
          <c:val>
            <c:numRef>
              <c:f>'Authors collaboration'!$G$11:$G$14</c:f>
              <c:numCache>
                <c:formatCode>General</c:formatCode>
                <c:ptCount val="4"/>
                <c:pt idx="0">
                  <c:v>5</c:v>
                </c:pt>
                <c:pt idx="1">
                  <c:v>9</c:v>
                </c:pt>
                <c:pt idx="2">
                  <c:v>18</c:v>
                </c:pt>
                <c:pt idx="3">
                  <c:v>19</c:v>
                </c:pt>
              </c:numCache>
            </c:numRef>
          </c:val>
          <c:extLst>
            <c:ext xmlns:c16="http://schemas.microsoft.com/office/drawing/2014/chart" uri="{C3380CC4-5D6E-409C-BE32-E72D297353CC}">
              <c16:uniqueId val="{00000000-7DFF-4313-9C27-7AB48D99D5AA}"/>
            </c:ext>
          </c:extLst>
        </c:ser>
        <c:dLbls>
          <c:showLegendKey val="0"/>
          <c:showVal val="0"/>
          <c:showCatName val="0"/>
          <c:showSerName val="0"/>
          <c:showPercent val="0"/>
          <c:showBubbleSize val="0"/>
        </c:dLbls>
        <c:gapWidth val="182"/>
        <c:axId val="129998208"/>
        <c:axId val="130008192"/>
      </c:barChart>
      <c:catAx>
        <c:axId val="129998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008192"/>
        <c:crosses val="autoZero"/>
        <c:auto val="1"/>
        <c:lblAlgn val="ctr"/>
        <c:lblOffset val="100"/>
        <c:noMultiLvlLbl val="0"/>
      </c:catAx>
      <c:valAx>
        <c:axId val="130008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99820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latin typeface="Tahoma" panose="020B0604030504040204" pitchFamily="34" charset="0"/>
                <a:ea typeface="Tahoma" panose="020B0604030504040204" pitchFamily="34" charset="0"/>
                <a:cs typeface="Tahoma" panose="020B0604030504040204" pitchFamily="34" charset="0"/>
              </a:rPr>
              <a:t>Countries of MOOC delivery that been studied </a:t>
            </a: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'MOOC regions'!$G$2:$G$8</c:f>
              <c:strCache>
                <c:ptCount val="7"/>
                <c:pt idx="0">
                  <c:v>The U.S.</c:v>
                </c:pt>
                <c:pt idx="1">
                  <c:v>Global</c:v>
                </c:pt>
                <c:pt idx="2">
                  <c:v>The Uk</c:v>
                </c:pt>
                <c:pt idx="3">
                  <c:v>Spain</c:v>
                </c:pt>
                <c:pt idx="4">
                  <c:v>China </c:v>
                </c:pt>
                <c:pt idx="5">
                  <c:v>Australia</c:v>
                </c:pt>
                <c:pt idx="6">
                  <c:v>Canada</c:v>
                </c:pt>
              </c:strCache>
            </c:strRef>
          </c:cat>
          <c:val>
            <c:numRef>
              <c:f>'MOOC regions'!$H$2:$H$8</c:f>
              <c:numCache>
                <c:formatCode>General</c:formatCode>
                <c:ptCount val="7"/>
                <c:pt idx="0">
                  <c:v>66</c:v>
                </c:pt>
                <c:pt idx="1">
                  <c:v>44</c:v>
                </c:pt>
                <c:pt idx="2">
                  <c:v>24</c:v>
                </c:pt>
                <c:pt idx="3">
                  <c:v>14</c:v>
                </c:pt>
                <c:pt idx="4">
                  <c:v>11</c:v>
                </c:pt>
                <c:pt idx="5">
                  <c:v>6</c:v>
                </c:pt>
                <c:pt idx="6">
                  <c:v>5</c:v>
                </c:pt>
              </c:numCache>
            </c:numRef>
          </c:val>
          <c:extLst>
            <c:ext xmlns:c16="http://schemas.microsoft.com/office/drawing/2014/chart" uri="{C3380CC4-5D6E-409C-BE32-E72D297353CC}">
              <c16:uniqueId val="{00000000-F018-4766-90CF-148BA31C14E1}"/>
            </c:ext>
          </c:extLst>
        </c:ser>
        <c:dLbls>
          <c:showLegendKey val="0"/>
          <c:showVal val="0"/>
          <c:showCatName val="0"/>
          <c:showSerName val="0"/>
          <c:showPercent val="0"/>
          <c:showBubbleSize val="0"/>
        </c:dLbls>
        <c:gapWidth val="219"/>
        <c:overlap val="-27"/>
        <c:axId val="130383872"/>
        <c:axId val="130385408"/>
      </c:barChart>
      <c:catAx>
        <c:axId val="13038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385408"/>
        <c:crosses val="autoZero"/>
        <c:auto val="1"/>
        <c:lblAlgn val="ctr"/>
        <c:lblOffset val="100"/>
        <c:noMultiLvlLbl val="0"/>
      </c:catAx>
      <c:valAx>
        <c:axId val="130385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3838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'Journal &amp; year'!$B$7</c:f>
              <c:strCache>
                <c:ptCount val="1"/>
                <c:pt idx="0">
                  <c:v>Open Learning</c:v>
                </c:pt>
              </c:strCache>
            </c:strRef>
          </c:tx>
          <c:spPr>
            <a:ln w="28575" cap="rnd">
              <a:solidFill>
                <a:schemeClr val="accent1"/>
              </a:solidFill>
              <a:round/>
            </a:ln>
            <a:effectLst/>
          </c:spPr>
          <c:marker>
            <c:symbol val="none"/>
          </c:marker>
          <c:cat>
            <c:numRef>
              <c:f>'Journal &amp; year'!$C$6:$H$6</c:f>
              <c:numCache>
                <c:formatCode>General</c:formatCode>
                <c:ptCount val="6"/>
                <c:pt idx="0">
                  <c:v>2013</c:v>
                </c:pt>
                <c:pt idx="1">
                  <c:v>2014</c:v>
                </c:pt>
                <c:pt idx="2">
                  <c:v>2015</c:v>
                </c:pt>
                <c:pt idx="3">
                  <c:v>2016</c:v>
                </c:pt>
                <c:pt idx="4">
                  <c:v>2017</c:v>
                </c:pt>
                <c:pt idx="5">
                  <c:v>2018</c:v>
                </c:pt>
              </c:numCache>
            </c:numRef>
          </c:cat>
          <c:val>
            <c:numRef>
              <c:f>'Journal &amp; year'!$C$7:$H$7</c:f>
              <c:numCache>
                <c:formatCode>General</c:formatCode>
                <c:ptCount val="6"/>
                <c:pt idx="0">
                  <c:v>2</c:v>
                </c:pt>
                <c:pt idx="1">
                  <c:v>0</c:v>
                </c:pt>
                <c:pt idx="2">
                  <c:v>2</c:v>
                </c:pt>
                <c:pt idx="3">
                  <c:v>2</c:v>
                </c:pt>
                <c:pt idx="4">
                  <c:v>2</c:v>
                </c:pt>
                <c:pt idx="5">
                  <c:v>0</c:v>
                </c:pt>
              </c:numCache>
            </c:numRef>
          </c:val>
          <c:smooth val="0"/>
          <c:extLst>
            <c:ext xmlns:c16="http://schemas.microsoft.com/office/drawing/2014/chart" uri="{C3380CC4-5D6E-409C-BE32-E72D297353CC}">
              <c16:uniqueId val="{00000000-3060-4586-B2DB-4FF697238B5C}"/>
            </c:ext>
          </c:extLst>
        </c:ser>
        <c:ser>
          <c:idx val="1"/>
          <c:order val="1"/>
          <c:tx>
            <c:strRef>
              <c:f>'Journal &amp; year'!$B$8</c:f>
              <c:strCache>
                <c:ptCount val="1"/>
                <c:pt idx="0">
                  <c:v>Computers in Human Behavior</c:v>
                </c:pt>
              </c:strCache>
            </c:strRef>
          </c:tx>
          <c:spPr>
            <a:ln w="28575" cap="rnd">
              <a:solidFill>
                <a:schemeClr val="accent2"/>
              </a:solidFill>
              <a:round/>
            </a:ln>
            <a:effectLst/>
          </c:spPr>
          <c:marker>
            <c:symbol val="none"/>
          </c:marker>
          <c:cat>
            <c:numRef>
              <c:f>'Journal &amp; year'!$C$6:$H$6</c:f>
              <c:numCache>
                <c:formatCode>General</c:formatCode>
                <c:ptCount val="6"/>
                <c:pt idx="0">
                  <c:v>2013</c:v>
                </c:pt>
                <c:pt idx="1">
                  <c:v>2014</c:v>
                </c:pt>
                <c:pt idx="2">
                  <c:v>2015</c:v>
                </c:pt>
                <c:pt idx="3">
                  <c:v>2016</c:v>
                </c:pt>
                <c:pt idx="4">
                  <c:v>2017</c:v>
                </c:pt>
                <c:pt idx="5">
                  <c:v>2018</c:v>
                </c:pt>
              </c:numCache>
            </c:numRef>
          </c:cat>
          <c:val>
            <c:numRef>
              <c:f>'Journal &amp; year'!$C$8:$H$8</c:f>
              <c:numCache>
                <c:formatCode>General</c:formatCode>
                <c:ptCount val="6"/>
                <c:pt idx="0">
                  <c:v>0</c:v>
                </c:pt>
                <c:pt idx="1">
                  <c:v>0</c:v>
                </c:pt>
                <c:pt idx="2">
                  <c:v>3</c:v>
                </c:pt>
                <c:pt idx="3">
                  <c:v>1</c:v>
                </c:pt>
                <c:pt idx="4">
                  <c:v>3</c:v>
                </c:pt>
                <c:pt idx="5">
                  <c:v>3</c:v>
                </c:pt>
              </c:numCache>
            </c:numRef>
          </c:val>
          <c:smooth val="0"/>
          <c:extLst>
            <c:ext xmlns:c16="http://schemas.microsoft.com/office/drawing/2014/chart" uri="{C3380CC4-5D6E-409C-BE32-E72D297353CC}">
              <c16:uniqueId val="{00000001-3060-4586-B2DB-4FF697238B5C}"/>
            </c:ext>
          </c:extLst>
        </c:ser>
        <c:ser>
          <c:idx val="2"/>
          <c:order val="2"/>
          <c:tx>
            <c:strRef>
              <c:f>'Journal &amp; year'!$B$9</c:f>
              <c:strCache>
                <c:ptCount val="1"/>
                <c:pt idx="0">
                  <c:v>the Internet and Higher Education</c:v>
                </c:pt>
              </c:strCache>
            </c:strRef>
          </c:tx>
          <c:spPr>
            <a:ln w="28575" cap="rnd">
              <a:solidFill>
                <a:schemeClr val="accent3"/>
              </a:solidFill>
              <a:round/>
            </a:ln>
            <a:effectLst/>
          </c:spPr>
          <c:marker>
            <c:symbol val="none"/>
          </c:marker>
          <c:cat>
            <c:numRef>
              <c:f>'Journal &amp; year'!$C$6:$H$6</c:f>
              <c:numCache>
                <c:formatCode>General</c:formatCode>
                <c:ptCount val="6"/>
                <c:pt idx="0">
                  <c:v>2013</c:v>
                </c:pt>
                <c:pt idx="1">
                  <c:v>2014</c:v>
                </c:pt>
                <c:pt idx="2">
                  <c:v>2015</c:v>
                </c:pt>
                <c:pt idx="3">
                  <c:v>2016</c:v>
                </c:pt>
                <c:pt idx="4">
                  <c:v>2017</c:v>
                </c:pt>
                <c:pt idx="5">
                  <c:v>2018</c:v>
                </c:pt>
              </c:numCache>
            </c:numRef>
          </c:cat>
          <c:val>
            <c:numRef>
              <c:f>'Journal &amp; year'!$C$9:$H$9</c:f>
              <c:numCache>
                <c:formatCode>General</c:formatCode>
                <c:ptCount val="6"/>
                <c:pt idx="0">
                  <c:v>0</c:v>
                </c:pt>
                <c:pt idx="1">
                  <c:v>1</c:v>
                </c:pt>
                <c:pt idx="2">
                  <c:v>1</c:v>
                </c:pt>
                <c:pt idx="3">
                  <c:v>2</c:v>
                </c:pt>
                <c:pt idx="4">
                  <c:v>4</c:v>
                </c:pt>
                <c:pt idx="5">
                  <c:v>2</c:v>
                </c:pt>
              </c:numCache>
            </c:numRef>
          </c:val>
          <c:smooth val="0"/>
          <c:extLst>
            <c:ext xmlns:c16="http://schemas.microsoft.com/office/drawing/2014/chart" uri="{C3380CC4-5D6E-409C-BE32-E72D297353CC}">
              <c16:uniqueId val="{00000002-3060-4586-B2DB-4FF697238B5C}"/>
            </c:ext>
          </c:extLst>
        </c:ser>
        <c:ser>
          <c:idx val="3"/>
          <c:order val="3"/>
          <c:tx>
            <c:strRef>
              <c:f>'Journal &amp; year'!$B$10</c:f>
              <c:strCache>
                <c:ptCount val="1"/>
                <c:pt idx="0">
                  <c:v>Journal of Online Learning and Teachinng</c:v>
                </c:pt>
              </c:strCache>
            </c:strRef>
          </c:tx>
          <c:spPr>
            <a:ln w="28575" cap="rnd">
              <a:solidFill>
                <a:schemeClr val="accent4"/>
              </a:solidFill>
              <a:round/>
            </a:ln>
            <a:effectLst/>
          </c:spPr>
          <c:marker>
            <c:symbol val="none"/>
          </c:marker>
          <c:cat>
            <c:numRef>
              <c:f>'Journal &amp; year'!$C$6:$H$6</c:f>
              <c:numCache>
                <c:formatCode>General</c:formatCode>
                <c:ptCount val="6"/>
                <c:pt idx="0">
                  <c:v>2013</c:v>
                </c:pt>
                <c:pt idx="1">
                  <c:v>2014</c:v>
                </c:pt>
                <c:pt idx="2">
                  <c:v>2015</c:v>
                </c:pt>
                <c:pt idx="3">
                  <c:v>2016</c:v>
                </c:pt>
                <c:pt idx="4">
                  <c:v>2017</c:v>
                </c:pt>
                <c:pt idx="5">
                  <c:v>2018</c:v>
                </c:pt>
              </c:numCache>
            </c:numRef>
          </c:cat>
          <c:val>
            <c:numRef>
              <c:f>'Journal &amp; year'!$C$10:$H$10</c:f>
              <c:numCache>
                <c:formatCode>General</c:formatCode>
                <c:ptCount val="6"/>
                <c:pt idx="0">
                  <c:v>4</c:v>
                </c:pt>
                <c:pt idx="1">
                  <c:v>4</c:v>
                </c:pt>
                <c:pt idx="2">
                  <c:v>3</c:v>
                </c:pt>
                <c:pt idx="3">
                  <c:v>0</c:v>
                </c:pt>
                <c:pt idx="4">
                  <c:v>0</c:v>
                </c:pt>
                <c:pt idx="5">
                  <c:v>0</c:v>
                </c:pt>
              </c:numCache>
            </c:numRef>
          </c:val>
          <c:smooth val="0"/>
          <c:extLst>
            <c:ext xmlns:c16="http://schemas.microsoft.com/office/drawing/2014/chart" uri="{C3380CC4-5D6E-409C-BE32-E72D297353CC}">
              <c16:uniqueId val="{00000003-3060-4586-B2DB-4FF697238B5C}"/>
            </c:ext>
          </c:extLst>
        </c:ser>
        <c:ser>
          <c:idx val="4"/>
          <c:order val="4"/>
          <c:tx>
            <c:strRef>
              <c:f>'Journal &amp; year'!$B$11</c:f>
              <c:strCache>
                <c:ptCount val="1"/>
                <c:pt idx="0">
                  <c:v>Distance Education</c:v>
                </c:pt>
              </c:strCache>
            </c:strRef>
          </c:tx>
          <c:spPr>
            <a:ln w="28575" cap="rnd">
              <a:solidFill>
                <a:schemeClr val="accent5"/>
              </a:solidFill>
              <a:round/>
            </a:ln>
            <a:effectLst/>
          </c:spPr>
          <c:marker>
            <c:symbol val="none"/>
          </c:marker>
          <c:cat>
            <c:numRef>
              <c:f>'Journal &amp; year'!$C$6:$H$6</c:f>
              <c:numCache>
                <c:formatCode>General</c:formatCode>
                <c:ptCount val="6"/>
                <c:pt idx="0">
                  <c:v>2013</c:v>
                </c:pt>
                <c:pt idx="1">
                  <c:v>2014</c:v>
                </c:pt>
                <c:pt idx="2">
                  <c:v>2015</c:v>
                </c:pt>
                <c:pt idx="3">
                  <c:v>2016</c:v>
                </c:pt>
                <c:pt idx="4">
                  <c:v>2017</c:v>
                </c:pt>
                <c:pt idx="5">
                  <c:v>2018</c:v>
                </c:pt>
              </c:numCache>
            </c:numRef>
          </c:cat>
          <c:val>
            <c:numRef>
              <c:f>'Journal &amp; year'!$C$11:$H$11</c:f>
              <c:numCache>
                <c:formatCode>General</c:formatCode>
                <c:ptCount val="6"/>
                <c:pt idx="0">
                  <c:v>0</c:v>
                </c:pt>
                <c:pt idx="1">
                  <c:v>5</c:v>
                </c:pt>
                <c:pt idx="2">
                  <c:v>3</c:v>
                </c:pt>
                <c:pt idx="3">
                  <c:v>2</c:v>
                </c:pt>
                <c:pt idx="4">
                  <c:v>1</c:v>
                </c:pt>
                <c:pt idx="5">
                  <c:v>0</c:v>
                </c:pt>
              </c:numCache>
            </c:numRef>
          </c:val>
          <c:smooth val="0"/>
          <c:extLst>
            <c:ext xmlns:c16="http://schemas.microsoft.com/office/drawing/2014/chart" uri="{C3380CC4-5D6E-409C-BE32-E72D297353CC}">
              <c16:uniqueId val="{00000004-3060-4586-B2DB-4FF697238B5C}"/>
            </c:ext>
          </c:extLst>
        </c:ser>
        <c:ser>
          <c:idx val="5"/>
          <c:order val="5"/>
          <c:tx>
            <c:strRef>
              <c:f>'Journal &amp; year'!$B$12</c:f>
              <c:strCache>
                <c:ptCount val="1"/>
                <c:pt idx="0">
                  <c:v>Online Learning</c:v>
                </c:pt>
              </c:strCache>
            </c:strRef>
          </c:tx>
          <c:spPr>
            <a:ln w="28575" cap="rnd">
              <a:solidFill>
                <a:schemeClr val="accent6"/>
              </a:solidFill>
              <a:round/>
            </a:ln>
            <a:effectLst/>
          </c:spPr>
          <c:marker>
            <c:symbol val="none"/>
          </c:marker>
          <c:cat>
            <c:numRef>
              <c:f>'Journal &amp; year'!$C$6:$H$6</c:f>
              <c:numCache>
                <c:formatCode>General</c:formatCode>
                <c:ptCount val="6"/>
                <c:pt idx="0">
                  <c:v>2013</c:v>
                </c:pt>
                <c:pt idx="1">
                  <c:v>2014</c:v>
                </c:pt>
                <c:pt idx="2">
                  <c:v>2015</c:v>
                </c:pt>
                <c:pt idx="3">
                  <c:v>2016</c:v>
                </c:pt>
                <c:pt idx="4">
                  <c:v>2017</c:v>
                </c:pt>
                <c:pt idx="5">
                  <c:v>2018</c:v>
                </c:pt>
              </c:numCache>
            </c:numRef>
          </c:cat>
          <c:val>
            <c:numRef>
              <c:f>'Journal &amp; year'!$C$12:$H$12</c:f>
              <c:numCache>
                <c:formatCode>General</c:formatCode>
                <c:ptCount val="6"/>
                <c:pt idx="0">
                  <c:v>0</c:v>
                </c:pt>
                <c:pt idx="1">
                  <c:v>1</c:v>
                </c:pt>
                <c:pt idx="2">
                  <c:v>1</c:v>
                </c:pt>
                <c:pt idx="3">
                  <c:v>3</c:v>
                </c:pt>
                <c:pt idx="4">
                  <c:v>3</c:v>
                </c:pt>
                <c:pt idx="5">
                  <c:v>4</c:v>
                </c:pt>
              </c:numCache>
            </c:numRef>
          </c:val>
          <c:smooth val="0"/>
          <c:extLst>
            <c:ext xmlns:c16="http://schemas.microsoft.com/office/drawing/2014/chart" uri="{C3380CC4-5D6E-409C-BE32-E72D297353CC}">
              <c16:uniqueId val="{00000005-3060-4586-B2DB-4FF697238B5C}"/>
            </c:ext>
          </c:extLst>
        </c:ser>
        <c:ser>
          <c:idx val="6"/>
          <c:order val="6"/>
          <c:tx>
            <c:strRef>
              <c:f>'Journal &amp; year'!$B$13</c:f>
              <c:strCache>
                <c:ptCount val="1"/>
                <c:pt idx="0">
                  <c:v>British Journal of Educational Technology</c:v>
                </c:pt>
              </c:strCache>
            </c:strRef>
          </c:tx>
          <c:spPr>
            <a:ln w="28575" cap="rnd">
              <a:solidFill>
                <a:schemeClr val="accent1">
                  <a:lumMod val="60000"/>
                </a:schemeClr>
              </a:solidFill>
              <a:round/>
            </a:ln>
            <a:effectLst/>
          </c:spPr>
          <c:marker>
            <c:symbol val="none"/>
          </c:marker>
          <c:cat>
            <c:numRef>
              <c:f>'Journal &amp; year'!$C$6:$H$6</c:f>
              <c:numCache>
                <c:formatCode>General</c:formatCode>
                <c:ptCount val="6"/>
                <c:pt idx="0">
                  <c:v>2013</c:v>
                </c:pt>
                <c:pt idx="1">
                  <c:v>2014</c:v>
                </c:pt>
                <c:pt idx="2">
                  <c:v>2015</c:v>
                </c:pt>
                <c:pt idx="3">
                  <c:v>2016</c:v>
                </c:pt>
                <c:pt idx="4">
                  <c:v>2017</c:v>
                </c:pt>
                <c:pt idx="5">
                  <c:v>2018</c:v>
                </c:pt>
              </c:numCache>
            </c:numRef>
          </c:cat>
          <c:val>
            <c:numRef>
              <c:f>'Journal &amp; year'!$C$13:$H$13</c:f>
              <c:numCache>
                <c:formatCode>General</c:formatCode>
                <c:ptCount val="6"/>
                <c:pt idx="0">
                  <c:v>0</c:v>
                </c:pt>
                <c:pt idx="1">
                  <c:v>0</c:v>
                </c:pt>
                <c:pt idx="2">
                  <c:v>5</c:v>
                </c:pt>
                <c:pt idx="3">
                  <c:v>3</c:v>
                </c:pt>
                <c:pt idx="4">
                  <c:v>4</c:v>
                </c:pt>
                <c:pt idx="5">
                  <c:v>3</c:v>
                </c:pt>
              </c:numCache>
            </c:numRef>
          </c:val>
          <c:smooth val="0"/>
          <c:extLst>
            <c:ext xmlns:c16="http://schemas.microsoft.com/office/drawing/2014/chart" uri="{C3380CC4-5D6E-409C-BE32-E72D297353CC}">
              <c16:uniqueId val="{00000006-3060-4586-B2DB-4FF697238B5C}"/>
            </c:ext>
          </c:extLst>
        </c:ser>
        <c:ser>
          <c:idx val="7"/>
          <c:order val="7"/>
          <c:tx>
            <c:strRef>
              <c:f>'Journal &amp; year'!$B$14</c:f>
              <c:strCache>
                <c:ptCount val="1"/>
                <c:pt idx="0">
                  <c:v>Computers &amp; Education</c:v>
                </c:pt>
              </c:strCache>
            </c:strRef>
          </c:tx>
          <c:spPr>
            <a:ln w="28575" cap="rnd">
              <a:solidFill>
                <a:schemeClr val="accent2">
                  <a:lumMod val="60000"/>
                </a:schemeClr>
              </a:solidFill>
              <a:round/>
            </a:ln>
            <a:effectLst/>
          </c:spPr>
          <c:marker>
            <c:symbol val="none"/>
          </c:marker>
          <c:cat>
            <c:numRef>
              <c:f>'Journal &amp; year'!$C$6:$H$6</c:f>
              <c:numCache>
                <c:formatCode>General</c:formatCode>
                <c:ptCount val="6"/>
                <c:pt idx="0">
                  <c:v>2013</c:v>
                </c:pt>
                <c:pt idx="1">
                  <c:v>2014</c:v>
                </c:pt>
                <c:pt idx="2">
                  <c:v>2015</c:v>
                </c:pt>
                <c:pt idx="3">
                  <c:v>2016</c:v>
                </c:pt>
                <c:pt idx="4">
                  <c:v>2017</c:v>
                </c:pt>
                <c:pt idx="5">
                  <c:v>2018</c:v>
                </c:pt>
              </c:numCache>
            </c:numRef>
          </c:cat>
          <c:val>
            <c:numRef>
              <c:f>'Journal &amp; year'!$C$14:$H$14</c:f>
              <c:numCache>
                <c:formatCode>General</c:formatCode>
                <c:ptCount val="6"/>
                <c:pt idx="0">
                  <c:v>0</c:v>
                </c:pt>
                <c:pt idx="1">
                  <c:v>0</c:v>
                </c:pt>
                <c:pt idx="2">
                  <c:v>4</c:v>
                </c:pt>
                <c:pt idx="3">
                  <c:v>8</c:v>
                </c:pt>
                <c:pt idx="4">
                  <c:v>4</c:v>
                </c:pt>
                <c:pt idx="5">
                  <c:v>6</c:v>
                </c:pt>
              </c:numCache>
            </c:numRef>
          </c:val>
          <c:smooth val="0"/>
          <c:extLst>
            <c:ext xmlns:c16="http://schemas.microsoft.com/office/drawing/2014/chart" uri="{C3380CC4-5D6E-409C-BE32-E72D297353CC}">
              <c16:uniqueId val="{00000007-3060-4586-B2DB-4FF697238B5C}"/>
            </c:ext>
          </c:extLst>
        </c:ser>
        <c:ser>
          <c:idx val="8"/>
          <c:order val="8"/>
          <c:tx>
            <c:strRef>
              <c:f>'Journal &amp; year'!$B$15</c:f>
              <c:strCache>
                <c:ptCount val="1"/>
                <c:pt idx="0">
                  <c:v>International Review of Research in Open and Distributed Learning</c:v>
                </c:pt>
              </c:strCache>
            </c:strRef>
          </c:tx>
          <c:spPr>
            <a:ln w="28575" cap="rnd">
              <a:solidFill>
                <a:schemeClr val="accent3">
                  <a:lumMod val="60000"/>
                </a:schemeClr>
              </a:solidFill>
              <a:round/>
            </a:ln>
            <a:effectLst/>
          </c:spPr>
          <c:marker>
            <c:symbol val="none"/>
          </c:marker>
          <c:cat>
            <c:numRef>
              <c:f>'Journal &amp; year'!$C$6:$H$6</c:f>
              <c:numCache>
                <c:formatCode>General</c:formatCode>
                <c:ptCount val="6"/>
                <c:pt idx="0">
                  <c:v>2013</c:v>
                </c:pt>
                <c:pt idx="1">
                  <c:v>2014</c:v>
                </c:pt>
                <c:pt idx="2">
                  <c:v>2015</c:v>
                </c:pt>
                <c:pt idx="3">
                  <c:v>2016</c:v>
                </c:pt>
                <c:pt idx="4">
                  <c:v>2017</c:v>
                </c:pt>
                <c:pt idx="5">
                  <c:v>2018</c:v>
                </c:pt>
              </c:numCache>
            </c:numRef>
          </c:cat>
          <c:val>
            <c:numRef>
              <c:f>'Journal &amp; year'!$C$15:$H$15</c:f>
              <c:numCache>
                <c:formatCode>General</c:formatCode>
                <c:ptCount val="6"/>
                <c:pt idx="0">
                  <c:v>1</c:v>
                </c:pt>
                <c:pt idx="1">
                  <c:v>14</c:v>
                </c:pt>
                <c:pt idx="2">
                  <c:v>15</c:v>
                </c:pt>
                <c:pt idx="3">
                  <c:v>5</c:v>
                </c:pt>
                <c:pt idx="4">
                  <c:v>12</c:v>
                </c:pt>
                <c:pt idx="5">
                  <c:v>4</c:v>
                </c:pt>
              </c:numCache>
            </c:numRef>
          </c:val>
          <c:smooth val="0"/>
          <c:extLst>
            <c:ext xmlns:c16="http://schemas.microsoft.com/office/drawing/2014/chart" uri="{C3380CC4-5D6E-409C-BE32-E72D297353CC}">
              <c16:uniqueId val="{00000008-3060-4586-B2DB-4FF697238B5C}"/>
            </c:ext>
          </c:extLst>
        </c:ser>
        <c:dLbls>
          <c:showLegendKey val="0"/>
          <c:showVal val="0"/>
          <c:showCatName val="0"/>
          <c:showSerName val="0"/>
          <c:showPercent val="0"/>
          <c:showBubbleSize val="0"/>
        </c:dLbls>
        <c:smooth val="0"/>
        <c:axId val="250945920"/>
        <c:axId val="250947456"/>
      </c:lineChart>
      <c:catAx>
        <c:axId val="250945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0947456"/>
        <c:crosses val="autoZero"/>
        <c:auto val="1"/>
        <c:lblAlgn val="ctr"/>
        <c:lblOffset val="100"/>
        <c:noMultiLvlLbl val="0"/>
      </c:catAx>
      <c:valAx>
        <c:axId val="250947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0945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F426-4351-99AF-3320F2ECCDF8}"/>
              </c:ext>
            </c:extLst>
          </c:dPt>
          <c:dPt>
            <c:idx val="1"/>
            <c:invertIfNegative val="0"/>
            <c:bubble3D val="0"/>
            <c:spPr>
              <a:solidFill>
                <a:srgbClr val="C00000"/>
              </a:solidFill>
              <a:ln>
                <a:noFill/>
              </a:ln>
              <a:effectLst/>
            </c:spPr>
            <c:extLst>
              <c:ext xmlns:c16="http://schemas.microsoft.com/office/drawing/2014/chart" uri="{C3380CC4-5D6E-409C-BE32-E72D297353CC}">
                <c16:uniqueId val="{00000002-F426-4351-99AF-3320F2ECCDF8}"/>
              </c:ext>
            </c:extLst>
          </c:dPt>
          <c:dPt>
            <c:idx val="2"/>
            <c:invertIfNegative val="0"/>
            <c:bubble3D val="0"/>
            <c:spPr>
              <a:solidFill>
                <a:srgbClr val="C00000"/>
              </a:solidFill>
              <a:ln>
                <a:noFill/>
              </a:ln>
              <a:effectLst/>
            </c:spPr>
            <c:extLst>
              <c:ext xmlns:c16="http://schemas.microsoft.com/office/drawing/2014/chart" uri="{C3380CC4-5D6E-409C-BE32-E72D297353CC}">
                <c16:uniqueId val="{00000003-F426-4351-99AF-3320F2ECCDF8}"/>
              </c:ext>
            </c:extLst>
          </c:dPt>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data analysis 0630_Annisa comments.xlsx]Research methods'!$B$11:$B$13</c:f>
              <c:strCache>
                <c:ptCount val="3"/>
                <c:pt idx="0">
                  <c:v>Qualitative </c:v>
                </c:pt>
                <c:pt idx="1">
                  <c:v>Mixed methods</c:v>
                </c:pt>
                <c:pt idx="2">
                  <c:v>Quantiative</c:v>
                </c:pt>
              </c:strCache>
            </c:strRef>
          </c:cat>
          <c:val>
            <c:numRef>
              <c:f>'[Total data analysis 0630_Annisa comments.xlsx]Research methods'!$C$11:$C$13</c:f>
              <c:numCache>
                <c:formatCode>General</c:formatCode>
                <c:ptCount val="3"/>
                <c:pt idx="0">
                  <c:v>81</c:v>
                </c:pt>
                <c:pt idx="1">
                  <c:v>95</c:v>
                </c:pt>
                <c:pt idx="2">
                  <c:v>145</c:v>
                </c:pt>
              </c:numCache>
            </c:numRef>
          </c:val>
          <c:extLst>
            <c:ext xmlns:c16="http://schemas.microsoft.com/office/drawing/2014/chart" uri="{C3380CC4-5D6E-409C-BE32-E72D297353CC}">
              <c16:uniqueId val="{00000000-F426-4351-99AF-3320F2ECCDF8}"/>
            </c:ext>
          </c:extLst>
        </c:ser>
        <c:dLbls>
          <c:showLegendKey val="0"/>
          <c:showVal val="0"/>
          <c:showCatName val="0"/>
          <c:showSerName val="0"/>
          <c:showPercent val="0"/>
          <c:showBubbleSize val="0"/>
        </c:dLbls>
        <c:gapWidth val="219"/>
        <c:overlap val="-27"/>
        <c:axId val="250960512"/>
        <c:axId val="250962304"/>
      </c:barChart>
      <c:catAx>
        <c:axId val="25096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0962304"/>
        <c:crosses val="autoZero"/>
        <c:auto val="1"/>
        <c:lblAlgn val="ctr"/>
        <c:lblOffset val="100"/>
        <c:noMultiLvlLbl val="0"/>
      </c:catAx>
      <c:valAx>
        <c:axId val="250962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25096051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'Geo and research methods'!$G$11</c:f>
              <c:strCache>
                <c:ptCount val="1"/>
                <c:pt idx="0">
                  <c:v>quantitative</c:v>
                </c:pt>
              </c:strCache>
            </c:strRef>
          </c:tx>
          <c:spPr>
            <a:solidFill>
              <a:schemeClr val="accent1"/>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'Geo and research methods'!$F$12:$F$16</c:f>
              <c:strCache>
                <c:ptCount val="5"/>
                <c:pt idx="0">
                  <c:v>US</c:v>
                </c:pt>
                <c:pt idx="1">
                  <c:v>UK</c:v>
                </c:pt>
                <c:pt idx="2">
                  <c:v>China</c:v>
                </c:pt>
                <c:pt idx="3">
                  <c:v>Spain</c:v>
                </c:pt>
                <c:pt idx="4">
                  <c:v>Australia</c:v>
                </c:pt>
              </c:strCache>
            </c:strRef>
          </c:cat>
          <c:val>
            <c:numRef>
              <c:f>'Geo and research methods'!$G$12:$G$16</c:f>
              <c:numCache>
                <c:formatCode>0%</c:formatCode>
                <c:ptCount val="5"/>
                <c:pt idx="0">
                  <c:v>0.44736842105263158</c:v>
                </c:pt>
                <c:pt idx="1">
                  <c:v>0.35555555555555557</c:v>
                </c:pt>
                <c:pt idx="2">
                  <c:v>0.7142857142857143</c:v>
                </c:pt>
                <c:pt idx="3">
                  <c:v>0.45833333333333331</c:v>
                </c:pt>
                <c:pt idx="4">
                  <c:v>0.45454545454545453</c:v>
                </c:pt>
              </c:numCache>
            </c:numRef>
          </c:val>
          <c:extLst>
            <c:ext xmlns:c16="http://schemas.microsoft.com/office/drawing/2014/chart" uri="{C3380CC4-5D6E-409C-BE32-E72D297353CC}">
              <c16:uniqueId val="{00000000-0C7F-444B-AC7A-4F2982DFE8F4}"/>
            </c:ext>
          </c:extLst>
        </c:ser>
        <c:ser>
          <c:idx val="1"/>
          <c:order val="1"/>
          <c:tx>
            <c:strRef>
              <c:f>'Geo and research methods'!$H$11</c:f>
              <c:strCache>
                <c:ptCount val="1"/>
                <c:pt idx="0">
                  <c:v>qualitative</c:v>
                </c:pt>
              </c:strCache>
            </c:strRef>
          </c:tx>
          <c:spPr>
            <a:solidFill>
              <a:schemeClr val="accent2"/>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'Geo and research methods'!$F$12:$F$16</c:f>
              <c:strCache>
                <c:ptCount val="5"/>
                <c:pt idx="0">
                  <c:v>US</c:v>
                </c:pt>
                <c:pt idx="1">
                  <c:v>UK</c:v>
                </c:pt>
                <c:pt idx="2">
                  <c:v>China</c:v>
                </c:pt>
                <c:pt idx="3">
                  <c:v>Spain</c:v>
                </c:pt>
                <c:pt idx="4">
                  <c:v>Australia</c:v>
                </c:pt>
              </c:strCache>
            </c:strRef>
          </c:cat>
          <c:val>
            <c:numRef>
              <c:f>'Geo and research methods'!$H$12:$H$16</c:f>
              <c:numCache>
                <c:formatCode>0%</c:formatCode>
                <c:ptCount val="5"/>
                <c:pt idx="0">
                  <c:v>0.18421052631578946</c:v>
                </c:pt>
                <c:pt idx="1">
                  <c:v>0.28888888888888886</c:v>
                </c:pt>
                <c:pt idx="2">
                  <c:v>0.17857142857142858</c:v>
                </c:pt>
                <c:pt idx="3">
                  <c:v>0.20833333333333334</c:v>
                </c:pt>
                <c:pt idx="4">
                  <c:v>0.31818181818181818</c:v>
                </c:pt>
              </c:numCache>
            </c:numRef>
          </c:val>
          <c:extLst>
            <c:ext xmlns:c16="http://schemas.microsoft.com/office/drawing/2014/chart" uri="{C3380CC4-5D6E-409C-BE32-E72D297353CC}">
              <c16:uniqueId val="{00000001-0C7F-444B-AC7A-4F2982DFE8F4}"/>
            </c:ext>
          </c:extLst>
        </c:ser>
        <c:ser>
          <c:idx val="2"/>
          <c:order val="2"/>
          <c:tx>
            <c:strRef>
              <c:f>'Geo and research methods'!$I$11</c:f>
              <c:strCache>
                <c:ptCount val="1"/>
                <c:pt idx="0">
                  <c:v>Mixed-methods</c:v>
                </c:pt>
              </c:strCache>
            </c:strRef>
          </c:tx>
          <c:spPr>
            <a:solidFill>
              <a:schemeClr val="accent3"/>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'Geo and research methods'!$F$12:$F$16</c:f>
              <c:strCache>
                <c:ptCount val="5"/>
                <c:pt idx="0">
                  <c:v>US</c:v>
                </c:pt>
                <c:pt idx="1">
                  <c:v>UK</c:v>
                </c:pt>
                <c:pt idx="2">
                  <c:v>China</c:v>
                </c:pt>
                <c:pt idx="3">
                  <c:v>Spain</c:v>
                </c:pt>
                <c:pt idx="4">
                  <c:v>Australia</c:v>
                </c:pt>
              </c:strCache>
            </c:strRef>
          </c:cat>
          <c:val>
            <c:numRef>
              <c:f>'Geo and research methods'!$I$12:$I$16</c:f>
              <c:numCache>
                <c:formatCode>0%</c:formatCode>
                <c:ptCount val="5"/>
                <c:pt idx="0">
                  <c:v>0.36842105263157893</c:v>
                </c:pt>
                <c:pt idx="1">
                  <c:v>0.35555555555555557</c:v>
                </c:pt>
                <c:pt idx="2">
                  <c:v>0.10714285714285714</c:v>
                </c:pt>
                <c:pt idx="3">
                  <c:v>0.33333333333333331</c:v>
                </c:pt>
                <c:pt idx="4">
                  <c:v>0.22727272727272727</c:v>
                </c:pt>
              </c:numCache>
            </c:numRef>
          </c:val>
          <c:extLst>
            <c:ext xmlns:c16="http://schemas.microsoft.com/office/drawing/2014/chart" uri="{C3380CC4-5D6E-409C-BE32-E72D297353CC}">
              <c16:uniqueId val="{00000002-0C7F-444B-AC7A-4F2982DFE8F4}"/>
            </c:ext>
          </c:extLst>
        </c:ser>
        <c:dLbls>
          <c:showLegendKey val="0"/>
          <c:showVal val="0"/>
          <c:showCatName val="0"/>
          <c:showSerName val="0"/>
          <c:showPercent val="0"/>
          <c:showBubbleSize val="0"/>
        </c:dLbls>
        <c:gapWidth val="219"/>
        <c:overlap val="-27"/>
        <c:axId val="250986496"/>
        <c:axId val="250988032"/>
      </c:barChart>
      <c:catAx>
        <c:axId val="25098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0988032"/>
        <c:crosses val="autoZero"/>
        <c:auto val="1"/>
        <c:lblAlgn val="ctr"/>
        <c:lblOffset val="100"/>
        <c:noMultiLvlLbl val="0"/>
      </c:catAx>
      <c:valAx>
        <c:axId val="250988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en-US"/>
          </a:p>
        </c:txPr>
        <c:crossAx val="250986496"/>
        <c:crosses val="autoZero"/>
        <c:crossBetween val="between"/>
      </c:valAx>
      <c:spPr>
        <a:noFill/>
        <a:ln>
          <a:noFill/>
        </a:ln>
        <a:effectLst/>
      </c:spPr>
    </c:plotArea>
    <c:legend>
      <c:legendPos val="b"/>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'Method &amp; year'!$B$5</c:f>
              <c:strCache>
                <c:ptCount val="1"/>
                <c:pt idx="0">
                  <c:v>Mixed methods</c:v>
                </c:pt>
              </c:strCache>
            </c:strRef>
          </c:tx>
          <c:spPr>
            <a:ln w="28575" cap="rnd">
              <a:solidFill>
                <a:schemeClr val="accent1"/>
              </a:solidFill>
              <a:round/>
            </a:ln>
            <a:effectLst/>
          </c:spPr>
          <c:marker>
            <c:symbol val="none"/>
          </c:marker>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'Method &amp; year'!$C$4:$H$4</c:f>
              <c:numCache>
                <c:formatCode>General</c:formatCode>
                <c:ptCount val="6"/>
                <c:pt idx="0">
                  <c:v>2013</c:v>
                </c:pt>
                <c:pt idx="1">
                  <c:v>2014</c:v>
                </c:pt>
                <c:pt idx="2">
                  <c:v>2015</c:v>
                </c:pt>
                <c:pt idx="3">
                  <c:v>2016</c:v>
                </c:pt>
                <c:pt idx="4">
                  <c:v>2017</c:v>
                </c:pt>
                <c:pt idx="5">
                  <c:v>2018</c:v>
                </c:pt>
              </c:numCache>
            </c:numRef>
          </c:cat>
          <c:val>
            <c:numRef>
              <c:f>'Method &amp; year'!$C$5:$H$5</c:f>
              <c:numCache>
                <c:formatCode>General</c:formatCode>
                <c:ptCount val="6"/>
                <c:pt idx="0">
                  <c:v>7</c:v>
                </c:pt>
                <c:pt idx="1">
                  <c:v>14</c:v>
                </c:pt>
                <c:pt idx="2">
                  <c:v>24</c:v>
                </c:pt>
                <c:pt idx="3">
                  <c:v>15</c:v>
                </c:pt>
                <c:pt idx="4">
                  <c:v>20</c:v>
                </c:pt>
                <c:pt idx="5">
                  <c:v>14</c:v>
                </c:pt>
              </c:numCache>
            </c:numRef>
          </c:val>
          <c:smooth val="0"/>
          <c:extLst>
            <c:ext xmlns:c16="http://schemas.microsoft.com/office/drawing/2014/chart" uri="{C3380CC4-5D6E-409C-BE32-E72D297353CC}">
              <c16:uniqueId val="{00000000-A7A3-4F29-B0C5-B567BDC2B0ED}"/>
            </c:ext>
          </c:extLst>
        </c:ser>
        <c:ser>
          <c:idx val="1"/>
          <c:order val="1"/>
          <c:tx>
            <c:strRef>
              <c:f>'Method &amp; year'!$B$6</c:f>
              <c:strCache>
                <c:ptCount val="1"/>
                <c:pt idx="0">
                  <c:v>Quantiative </c:v>
                </c:pt>
              </c:strCache>
            </c:strRef>
          </c:tx>
          <c:spPr>
            <a:ln w="28575" cap="rnd">
              <a:solidFill>
                <a:schemeClr val="accent2"/>
              </a:solidFill>
              <a:round/>
            </a:ln>
            <a:effectLst/>
          </c:spPr>
          <c:marker>
            <c:symbol val="none"/>
          </c:marker>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'Method &amp; year'!$C$4:$H$4</c:f>
              <c:numCache>
                <c:formatCode>General</c:formatCode>
                <c:ptCount val="6"/>
                <c:pt idx="0">
                  <c:v>2013</c:v>
                </c:pt>
                <c:pt idx="1">
                  <c:v>2014</c:v>
                </c:pt>
                <c:pt idx="2">
                  <c:v>2015</c:v>
                </c:pt>
                <c:pt idx="3">
                  <c:v>2016</c:v>
                </c:pt>
                <c:pt idx="4">
                  <c:v>2017</c:v>
                </c:pt>
                <c:pt idx="5">
                  <c:v>2018</c:v>
                </c:pt>
              </c:numCache>
            </c:numRef>
          </c:cat>
          <c:val>
            <c:numRef>
              <c:f>'Method &amp; year'!$C$6:$H$6</c:f>
              <c:numCache>
                <c:formatCode>General</c:formatCode>
                <c:ptCount val="6"/>
                <c:pt idx="0">
                  <c:v>1</c:v>
                </c:pt>
                <c:pt idx="1">
                  <c:v>29</c:v>
                </c:pt>
                <c:pt idx="2">
                  <c:v>26</c:v>
                </c:pt>
                <c:pt idx="3">
                  <c:v>27</c:v>
                </c:pt>
                <c:pt idx="4">
                  <c:v>46</c:v>
                </c:pt>
                <c:pt idx="5">
                  <c:v>17</c:v>
                </c:pt>
              </c:numCache>
            </c:numRef>
          </c:val>
          <c:smooth val="0"/>
          <c:extLst>
            <c:ext xmlns:c16="http://schemas.microsoft.com/office/drawing/2014/chart" uri="{C3380CC4-5D6E-409C-BE32-E72D297353CC}">
              <c16:uniqueId val="{00000001-A7A3-4F29-B0C5-B567BDC2B0ED}"/>
            </c:ext>
          </c:extLst>
        </c:ser>
        <c:ser>
          <c:idx val="2"/>
          <c:order val="2"/>
          <c:tx>
            <c:strRef>
              <c:f>'Method &amp; year'!$B$7</c:f>
              <c:strCache>
                <c:ptCount val="1"/>
                <c:pt idx="0">
                  <c:v>Qualitative</c:v>
                </c:pt>
              </c:strCache>
            </c:strRef>
          </c:tx>
          <c:spPr>
            <a:ln w="28575" cap="rnd">
              <a:solidFill>
                <a:schemeClr val="accent3"/>
              </a:solidFill>
              <a:round/>
            </a:ln>
            <a:effectLst/>
          </c:spPr>
          <c:marker>
            <c:symbol val="none"/>
          </c:marker>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'Method &amp; year'!$C$4:$H$4</c:f>
              <c:numCache>
                <c:formatCode>General</c:formatCode>
                <c:ptCount val="6"/>
                <c:pt idx="0">
                  <c:v>2013</c:v>
                </c:pt>
                <c:pt idx="1">
                  <c:v>2014</c:v>
                </c:pt>
                <c:pt idx="2">
                  <c:v>2015</c:v>
                </c:pt>
                <c:pt idx="3">
                  <c:v>2016</c:v>
                </c:pt>
                <c:pt idx="4">
                  <c:v>2017</c:v>
                </c:pt>
                <c:pt idx="5">
                  <c:v>2018</c:v>
                </c:pt>
              </c:numCache>
            </c:numRef>
          </c:cat>
          <c:val>
            <c:numRef>
              <c:f>'Method &amp; year'!$C$7:$H$7</c:f>
              <c:numCache>
                <c:formatCode>General</c:formatCode>
                <c:ptCount val="6"/>
                <c:pt idx="0">
                  <c:v>2</c:v>
                </c:pt>
                <c:pt idx="1">
                  <c:v>9</c:v>
                </c:pt>
                <c:pt idx="2">
                  <c:v>16</c:v>
                </c:pt>
                <c:pt idx="3">
                  <c:v>15</c:v>
                </c:pt>
                <c:pt idx="4">
                  <c:v>24</c:v>
                </c:pt>
                <c:pt idx="5">
                  <c:v>15</c:v>
                </c:pt>
              </c:numCache>
            </c:numRef>
          </c:val>
          <c:smooth val="0"/>
          <c:extLst>
            <c:ext xmlns:c16="http://schemas.microsoft.com/office/drawing/2014/chart" uri="{C3380CC4-5D6E-409C-BE32-E72D297353CC}">
              <c16:uniqueId val="{00000002-A7A3-4F29-B0C5-B567BDC2B0ED}"/>
            </c:ext>
          </c:extLst>
        </c:ser>
        <c:dLbls>
          <c:showLegendKey val="0"/>
          <c:showVal val="0"/>
          <c:showCatName val="0"/>
          <c:showSerName val="0"/>
          <c:showPercent val="0"/>
          <c:showBubbleSize val="0"/>
        </c:dLbls>
        <c:smooth val="0"/>
        <c:axId val="256562688"/>
        <c:axId val="256564224"/>
      </c:lineChart>
      <c:catAx>
        <c:axId val="25656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6564224"/>
        <c:crosses val="autoZero"/>
        <c:auto val="1"/>
        <c:lblAlgn val="ctr"/>
        <c:lblOffset val="100"/>
        <c:noMultiLvlLbl val="0"/>
      </c:catAx>
      <c:valAx>
        <c:axId val="256564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256562688"/>
        <c:crosses val="autoZero"/>
        <c:crossBetween val="between"/>
      </c:valAx>
      <c:spPr>
        <a:noFill/>
        <a:ln>
          <a:noFill/>
        </a:ln>
        <a:effectLst/>
      </c:spPr>
    </c:plotArea>
    <c:legend>
      <c:legendPos val="b"/>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C00000"/>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data analysis 0630_Annisa comments.xlsx]Data collection-Reorg'!$F$11:$F$17</c:f>
              <c:strCache>
                <c:ptCount val="7"/>
                <c:pt idx="0">
                  <c:v>focus group interview</c:v>
                </c:pt>
                <c:pt idx="1">
                  <c:v>observation</c:v>
                </c:pt>
                <c:pt idx="2">
                  <c:v>discussion forum</c:v>
                </c:pt>
                <c:pt idx="3">
                  <c:v>Assessment</c:v>
                </c:pt>
                <c:pt idx="4">
                  <c:v>Interview</c:v>
                </c:pt>
                <c:pt idx="5">
                  <c:v>Platform data</c:v>
                </c:pt>
                <c:pt idx="6">
                  <c:v>Survey</c:v>
                </c:pt>
              </c:strCache>
            </c:strRef>
          </c:cat>
          <c:val>
            <c:numRef>
              <c:f>'[Total data analysis 0630_Annisa comments.xlsx]Data collection-Reorg'!$G$11:$G$17</c:f>
              <c:numCache>
                <c:formatCode>General</c:formatCode>
                <c:ptCount val="7"/>
                <c:pt idx="0">
                  <c:v>19</c:v>
                </c:pt>
                <c:pt idx="1">
                  <c:v>20</c:v>
                </c:pt>
                <c:pt idx="2">
                  <c:v>27</c:v>
                </c:pt>
                <c:pt idx="3">
                  <c:v>41</c:v>
                </c:pt>
                <c:pt idx="4">
                  <c:v>60</c:v>
                </c:pt>
                <c:pt idx="5">
                  <c:v>117</c:v>
                </c:pt>
                <c:pt idx="6">
                  <c:v>188</c:v>
                </c:pt>
              </c:numCache>
            </c:numRef>
          </c:val>
          <c:extLst>
            <c:ext xmlns:c16="http://schemas.microsoft.com/office/drawing/2014/chart" uri="{C3380CC4-5D6E-409C-BE32-E72D297353CC}">
              <c16:uniqueId val="{00000000-76EF-4C48-9CFC-41764E2E5D29}"/>
            </c:ext>
          </c:extLst>
        </c:ser>
        <c:dLbls>
          <c:showLegendKey val="0"/>
          <c:showVal val="0"/>
          <c:showCatName val="0"/>
          <c:showSerName val="0"/>
          <c:showPercent val="0"/>
          <c:showBubbleSize val="0"/>
        </c:dLbls>
        <c:gapWidth val="182"/>
        <c:axId val="257171456"/>
        <c:axId val="257172992"/>
      </c:barChart>
      <c:catAx>
        <c:axId val="257171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7172992"/>
        <c:crosses val="autoZero"/>
        <c:auto val="1"/>
        <c:lblAlgn val="ctr"/>
        <c:lblOffset val="100"/>
        <c:noMultiLvlLbl val="0"/>
      </c:catAx>
      <c:valAx>
        <c:axId val="257172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25717145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b="1" dirty="0">
                <a:effectLst/>
              </a:rPr>
              <a:t>RQ2: What are the research focuses in MOOC studies?</a:t>
            </a:r>
            <a:endParaRPr lang="en-US" sz="1800" dirty="0">
              <a:effectLst/>
            </a:endParaRPr>
          </a:p>
        </c:rich>
      </c:tx>
      <c:overlay val="0"/>
      <c:spPr>
        <a:noFill/>
        <a:ln>
          <a:noFill/>
        </a:ln>
        <a:effectLst/>
      </c:spPr>
    </c:title>
    <c:autoTitleDeleted val="0"/>
    <c:plotArea>
      <c:layout>
        <c:manualLayout>
          <c:layoutTarget val="inner"/>
          <c:xMode val="edge"/>
          <c:yMode val="edge"/>
          <c:x val="0.28478471675680495"/>
          <c:y val="9.4804884803459846E-2"/>
          <c:w val="0.69716460850317841"/>
          <c:h val="0.84589856360565407"/>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Focus!$B$13:$B$17</c:f>
              <c:strCache>
                <c:ptCount val="5"/>
                <c:pt idx="0">
                  <c:v>Instructor-focused</c:v>
                </c:pt>
                <c:pt idx="1">
                  <c:v>Others</c:v>
                </c:pt>
                <c:pt idx="2">
                  <c:v>Context and impact</c:v>
                </c:pt>
                <c:pt idx="3">
                  <c:v>Design-focused</c:v>
                </c:pt>
                <c:pt idx="4">
                  <c:v>Student-focused</c:v>
                </c:pt>
              </c:strCache>
            </c:strRef>
          </c:cat>
          <c:val>
            <c:numRef>
              <c:f>Focus!$C$13:$C$17</c:f>
              <c:numCache>
                <c:formatCode>General</c:formatCode>
                <c:ptCount val="5"/>
                <c:pt idx="0">
                  <c:v>5</c:v>
                </c:pt>
                <c:pt idx="1">
                  <c:v>7</c:v>
                </c:pt>
                <c:pt idx="2">
                  <c:v>20</c:v>
                </c:pt>
                <c:pt idx="3">
                  <c:v>48</c:v>
                </c:pt>
                <c:pt idx="4">
                  <c:v>74</c:v>
                </c:pt>
              </c:numCache>
            </c:numRef>
          </c:val>
          <c:extLst>
            <c:ext xmlns:c16="http://schemas.microsoft.com/office/drawing/2014/chart" uri="{C3380CC4-5D6E-409C-BE32-E72D297353CC}">
              <c16:uniqueId val="{00000000-E62A-4F4F-A0BD-4589BDA2836D}"/>
            </c:ext>
          </c:extLst>
        </c:ser>
        <c:dLbls>
          <c:showLegendKey val="0"/>
          <c:showVal val="0"/>
          <c:showCatName val="0"/>
          <c:showSerName val="0"/>
          <c:showPercent val="0"/>
          <c:showBubbleSize val="0"/>
        </c:dLbls>
        <c:gapWidth val="182"/>
        <c:axId val="-1315628144"/>
        <c:axId val="-1315629776"/>
      </c:barChart>
      <c:catAx>
        <c:axId val="-1315628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5629776"/>
        <c:crosses val="autoZero"/>
        <c:auto val="1"/>
        <c:lblAlgn val="ctr"/>
        <c:lblOffset val="100"/>
        <c:noMultiLvlLbl val="0"/>
      </c:catAx>
      <c:valAx>
        <c:axId val="-1315629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562814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latin typeface="Tahoma" panose="020B0604030504040204" pitchFamily="34" charset="0"/>
                <a:ea typeface="Tahoma" panose="020B0604030504040204" pitchFamily="34" charset="0"/>
                <a:cs typeface="Tahoma" panose="020B0604030504040204" pitchFamily="34" charset="0"/>
              </a:rPr>
              <a:t>Research</a:t>
            </a:r>
            <a:r>
              <a:rPr lang="en-US" sz="1800" b="1" baseline="0" dirty="0">
                <a:latin typeface="Tahoma" panose="020B0604030504040204" pitchFamily="34" charset="0"/>
                <a:ea typeface="Tahoma" panose="020B0604030504040204" pitchFamily="34" charset="0"/>
                <a:cs typeface="Tahoma" panose="020B0604030504040204" pitchFamily="34" charset="0"/>
              </a:rPr>
              <a:t> methods used in empirical MOOCs studies</a:t>
            </a:r>
            <a:endParaRPr lang="en-US" sz="1800" b="1" dirty="0">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0.19585016767943272"/>
          <c:y val="8.2458456682852118E-3"/>
        </c:manualLayout>
      </c:layout>
      <c:overlay val="0"/>
      <c:spPr>
        <a:noFill/>
        <a:ln>
          <a:noFill/>
        </a:ln>
        <a:effectLst/>
      </c:spPr>
    </c:title>
    <c:autoTitleDeleted val="0"/>
    <c:plotArea>
      <c:layout>
        <c:manualLayout>
          <c:layoutTarget val="inner"/>
          <c:xMode val="edge"/>
          <c:yMode val="edge"/>
          <c:x val="6.3092719003898581E-2"/>
          <c:y val="0.22346241761052923"/>
          <c:w val="0.91192014346945416"/>
          <c:h val="0.6941615841633015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methods'!$D$2:$D$4</c:f>
              <c:strCache>
                <c:ptCount val="3"/>
                <c:pt idx="0">
                  <c:v>Qualitative </c:v>
                </c:pt>
                <c:pt idx="1">
                  <c:v>Mixed methods</c:v>
                </c:pt>
                <c:pt idx="2">
                  <c:v>Quantiative</c:v>
                </c:pt>
              </c:strCache>
            </c:strRef>
          </c:cat>
          <c:val>
            <c:numRef>
              <c:f>'Research methods'!$E$2:$E$4</c:f>
              <c:numCache>
                <c:formatCode>General</c:formatCode>
                <c:ptCount val="3"/>
                <c:pt idx="0">
                  <c:v>20</c:v>
                </c:pt>
                <c:pt idx="1">
                  <c:v>9</c:v>
                </c:pt>
                <c:pt idx="2">
                  <c:v>22</c:v>
                </c:pt>
              </c:numCache>
            </c:numRef>
          </c:val>
          <c:extLst>
            <c:ext xmlns:c16="http://schemas.microsoft.com/office/drawing/2014/chart" uri="{C3380CC4-5D6E-409C-BE32-E72D297353CC}">
              <c16:uniqueId val="{00000000-15CC-4F81-8668-3128F57D41AC}"/>
            </c:ext>
          </c:extLst>
        </c:ser>
        <c:dLbls>
          <c:showLegendKey val="0"/>
          <c:showVal val="0"/>
          <c:showCatName val="0"/>
          <c:showSerName val="0"/>
          <c:showPercent val="0"/>
          <c:showBubbleSize val="0"/>
        </c:dLbls>
        <c:gapWidth val="219"/>
        <c:overlap val="-27"/>
        <c:axId val="105852288"/>
        <c:axId val="66839680"/>
      </c:barChart>
      <c:catAx>
        <c:axId val="105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839680"/>
        <c:crosses val="autoZero"/>
        <c:auto val="1"/>
        <c:lblAlgn val="ctr"/>
        <c:lblOffset val="100"/>
        <c:noMultiLvlLbl val="0"/>
      </c:catAx>
      <c:valAx>
        <c:axId val="66839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85228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dirty="0">
                <a:effectLst/>
                <a:latin typeface="Tahoma" panose="020B0604030504040204" pitchFamily="34" charset="0"/>
                <a:ea typeface="Tahoma" panose="020B0604030504040204" pitchFamily="34" charset="0"/>
                <a:cs typeface="Tahoma" panose="020B0604030504040204" pitchFamily="34" charset="0"/>
              </a:rPr>
              <a:t>Research methods used in empirical MOOCs studies</a:t>
            </a:r>
            <a:endParaRPr lang="en-US" sz="1400" b="1"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'Research methods'!$C$31</c:f>
              <c:strCache>
                <c:ptCount val="1"/>
                <c:pt idx="0">
                  <c:v>Phase One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methods'!$B$32:$B$34</c:f>
              <c:strCache>
                <c:ptCount val="3"/>
                <c:pt idx="0">
                  <c:v>Qualitative </c:v>
                </c:pt>
                <c:pt idx="1">
                  <c:v>Mixed methods</c:v>
                </c:pt>
                <c:pt idx="2">
                  <c:v>Quantiative</c:v>
                </c:pt>
              </c:strCache>
            </c:strRef>
          </c:cat>
          <c:val>
            <c:numRef>
              <c:f>'Research methods'!$C$32:$C$34</c:f>
              <c:numCache>
                <c:formatCode>0%</c:formatCode>
                <c:ptCount val="3"/>
                <c:pt idx="0">
                  <c:v>0.18493150684931506</c:v>
                </c:pt>
                <c:pt idx="1">
                  <c:v>0.35616438356164382</c:v>
                </c:pt>
                <c:pt idx="2">
                  <c:v>0.4589041095890411</c:v>
                </c:pt>
              </c:numCache>
            </c:numRef>
          </c:val>
          <c:extLst>
            <c:ext xmlns:c16="http://schemas.microsoft.com/office/drawing/2014/chart" uri="{C3380CC4-5D6E-409C-BE32-E72D297353CC}">
              <c16:uniqueId val="{00000000-1415-40FD-B7CD-5623B98A88AE}"/>
            </c:ext>
          </c:extLst>
        </c:ser>
        <c:ser>
          <c:idx val="1"/>
          <c:order val="1"/>
          <c:tx>
            <c:strRef>
              <c:f>'Research methods'!$D$31</c:f>
              <c:strCache>
                <c:ptCount val="1"/>
                <c:pt idx="0">
                  <c:v>Phase Two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methods'!$B$32:$B$34</c:f>
              <c:strCache>
                <c:ptCount val="3"/>
                <c:pt idx="0">
                  <c:v>Qualitative </c:v>
                </c:pt>
                <c:pt idx="1">
                  <c:v>Mixed methods</c:v>
                </c:pt>
                <c:pt idx="2">
                  <c:v>Quantiative</c:v>
                </c:pt>
              </c:strCache>
            </c:strRef>
          </c:cat>
          <c:val>
            <c:numRef>
              <c:f>'Research methods'!$D$32:$D$34</c:f>
              <c:numCache>
                <c:formatCode>0%</c:formatCode>
                <c:ptCount val="3"/>
                <c:pt idx="0">
                  <c:v>0.39215686274509803</c:v>
                </c:pt>
                <c:pt idx="1">
                  <c:v>0.17647058823529413</c:v>
                </c:pt>
                <c:pt idx="2">
                  <c:v>0.43137254901960786</c:v>
                </c:pt>
              </c:numCache>
            </c:numRef>
          </c:val>
          <c:extLst>
            <c:ext xmlns:c16="http://schemas.microsoft.com/office/drawing/2014/chart" uri="{C3380CC4-5D6E-409C-BE32-E72D297353CC}">
              <c16:uniqueId val="{00000001-1415-40FD-B7CD-5623B98A88AE}"/>
            </c:ext>
          </c:extLst>
        </c:ser>
        <c:dLbls>
          <c:showLegendKey val="0"/>
          <c:showVal val="0"/>
          <c:showCatName val="0"/>
          <c:showSerName val="0"/>
          <c:showPercent val="0"/>
          <c:showBubbleSize val="0"/>
        </c:dLbls>
        <c:gapWidth val="219"/>
        <c:overlap val="-27"/>
        <c:axId val="130090496"/>
        <c:axId val="130092032"/>
      </c:barChart>
      <c:catAx>
        <c:axId val="13009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092032"/>
        <c:crosses val="autoZero"/>
        <c:auto val="1"/>
        <c:lblAlgn val="ctr"/>
        <c:lblOffset val="100"/>
        <c:noMultiLvlLbl val="0"/>
      </c:catAx>
      <c:valAx>
        <c:axId val="130092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090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latin typeface="Tahoma" panose="020B0604030504040204" pitchFamily="34" charset="0"/>
                <a:ea typeface="Tahoma" panose="020B0604030504040204" pitchFamily="34" charset="0"/>
                <a:cs typeface="Tahoma" panose="020B0604030504040204" pitchFamily="34" charset="0"/>
              </a:rPr>
              <a:t>Data collection</a:t>
            </a:r>
            <a:r>
              <a:rPr lang="en-US" sz="1600" b="1" baseline="0" dirty="0">
                <a:latin typeface="Tahoma" panose="020B0604030504040204" pitchFamily="34" charset="0"/>
                <a:ea typeface="Tahoma" panose="020B0604030504040204" pitchFamily="34" charset="0"/>
                <a:cs typeface="Tahoma" panose="020B0604030504040204" pitchFamily="34" charset="0"/>
              </a:rPr>
              <a:t> methods in empirical MOOCs studies</a:t>
            </a:r>
            <a:endParaRPr lang="en-US" sz="1600" b="1" dirty="0">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collection-Reorg'!$J$13:$J$20</c:f>
              <c:strCache>
                <c:ptCount val="8"/>
                <c:pt idx="0">
                  <c:v>discussion forum</c:v>
                </c:pt>
                <c:pt idx="1">
                  <c:v>quiz, test (grade)</c:v>
                </c:pt>
                <c:pt idx="2">
                  <c:v>Learning analytics</c:v>
                </c:pt>
                <c:pt idx="3">
                  <c:v>observation</c:v>
                </c:pt>
                <c:pt idx="4">
                  <c:v>focus group interview</c:v>
                </c:pt>
                <c:pt idx="5">
                  <c:v>Interview</c:v>
                </c:pt>
                <c:pt idx="6">
                  <c:v>Database</c:v>
                </c:pt>
                <c:pt idx="7">
                  <c:v>Survey</c:v>
                </c:pt>
              </c:strCache>
            </c:strRef>
          </c:cat>
          <c:val>
            <c:numRef>
              <c:f>'Data collection-Reorg'!$K$13:$K$20</c:f>
              <c:numCache>
                <c:formatCode>General</c:formatCode>
                <c:ptCount val="8"/>
                <c:pt idx="0">
                  <c:v>1</c:v>
                </c:pt>
                <c:pt idx="1">
                  <c:v>1</c:v>
                </c:pt>
                <c:pt idx="2">
                  <c:v>3</c:v>
                </c:pt>
                <c:pt idx="3">
                  <c:v>7</c:v>
                </c:pt>
                <c:pt idx="4">
                  <c:v>7</c:v>
                </c:pt>
                <c:pt idx="5">
                  <c:v>11</c:v>
                </c:pt>
                <c:pt idx="6">
                  <c:v>16</c:v>
                </c:pt>
                <c:pt idx="7">
                  <c:v>25</c:v>
                </c:pt>
              </c:numCache>
            </c:numRef>
          </c:val>
          <c:extLst>
            <c:ext xmlns:c16="http://schemas.microsoft.com/office/drawing/2014/chart" uri="{C3380CC4-5D6E-409C-BE32-E72D297353CC}">
              <c16:uniqueId val="{00000000-0608-4E30-B6B7-7196D594DE05}"/>
            </c:ext>
          </c:extLst>
        </c:ser>
        <c:dLbls>
          <c:showLegendKey val="0"/>
          <c:showVal val="0"/>
          <c:showCatName val="0"/>
          <c:showSerName val="0"/>
          <c:showPercent val="0"/>
          <c:showBubbleSize val="0"/>
        </c:dLbls>
        <c:gapWidth val="182"/>
        <c:axId val="129841408"/>
        <c:axId val="129847296"/>
      </c:barChart>
      <c:catAx>
        <c:axId val="129841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847296"/>
        <c:crosses val="autoZero"/>
        <c:auto val="1"/>
        <c:lblAlgn val="ctr"/>
        <c:lblOffset val="100"/>
        <c:noMultiLvlLbl val="0"/>
      </c:catAx>
      <c:valAx>
        <c:axId val="1298472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84140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600" b="1" i="0" baseline="0" dirty="0">
                <a:effectLst/>
                <a:latin typeface="Tahoma" panose="020B0604030504040204" pitchFamily="34" charset="0"/>
                <a:ea typeface="Tahoma" panose="020B0604030504040204" pitchFamily="34" charset="0"/>
                <a:cs typeface="Tahoma" panose="020B0604030504040204" pitchFamily="34" charset="0"/>
              </a:rPr>
              <a:t>Data collection methods in empirical MOOCs studies</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itle>
    <c:autoTitleDeleted val="0"/>
    <c:plotArea>
      <c:layout/>
      <c:barChart>
        <c:barDir val="col"/>
        <c:grouping val="clustered"/>
        <c:varyColors val="0"/>
        <c:ser>
          <c:idx val="0"/>
          <c:order val="0"/>
          <c:tx>
            <c:strRef>
              <c:f>'Data collection-Reorg'!$G$40</c:f>
              <c:strCache>
                <c:ptCount val="1"/>
                <c:pt idx="0">
                  <c:v>Phase Two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collection-Reorg'!$F$41:$F$48</c:f>
              <c:strCache>
                <c:ptCount val="8"/>
                <c:pt idx="0">
                  <c:v>survey</c:v>
                </c:pt>
                <c:pt idx="1">
                  <c:v>database</c:v>
                </c:pt>
                <c:pt idx="2">
                  <c:v>interview</c:v>
                </c:pt>
                <c:pt idx="3">
                  <c:v>observation</c:v>
                </c:pt>
                <c:pt idx="4">
                  <c:v>focus group interview</c:v>
                </c:pt>
                <c:pt idx="5">
                  <c:v>Learning analytics</c:v>
                </c:pt>
                <c:pt idx="6">
                  <c:v>discussion forum</c:v>
                </c:pt>
                <c:pt idx="7">
                  <c:v>quiz, test (grade)</c:v>
                </c:pt>
              </c:strCache>
            </c:strRef>
          </c:cat>
          <c:val>
            <c:numRef>
              <c:f>'Data collection-Reorg'!$G$41:$G$48</c:f>
              <c:numCache>
                <c:formatCode>0%</c:formatCode>
                <c:ptCount val="8"/>
                <c:pt idx="0">
                  <c:v>0.352112676056338</c:v>
                </c:pt>
                <c:pt idx="1">
                  <c:v>0.22535211267605634</c:v>
                </c:pt>
                <c:pt idx="2">
                  <c:v>0.15492957746478872</c:v>
                </c:pt>
                <c:pt idx="3">
                  <c:v>9.8591549295774641E-2</c:v>
                </c:pt>
                <c:pt idx="4">
                  <c:v>9.8591549295774641E-2</c:v>
                </c:pt>
                <c:pt idx="5">
                  <c:v>4.2253521126760563E-2</c:v>
                </c:pt>
                <c:pt idx="6">
                  <c:v>1.4084507042253521E-2</c:v>
                </c:pt>
                <c:pt idx="7">
                  <c:v>1.4084507042253521E-2</c:v>
                </c:pt>
              </c:numCache>
            </c:numRef>
          </c:val>
          <c:extLst>
            <c:ext xmlns:c16="http://schemas.microsoft.com/office/drawing/2014/chart" uri="{C3380CC4-5D6E-409C-BE32-E72D297353CC}">
              <c16:uniqueId val="{00000000-E393-4671-A888-B224EBCDC114}"/>
            </c:ext>
          </c:extLst>
        </c:ser>
        <c:ser>
          <c:idx val="1"/>
          <c:order val="1"/>
          <c:tx>
            <c:strRef>
              <c:f>'Data collection-Reorg'!$H$40</c:f>
              <c:strCache>
                <c:ptCount val="1"/>
                <c:pt idx="0">
                  <c:v>Phase One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collection-Reorg'!$F$41:$F$48</c:f>
              <c:strCache>
                <c:ptCount val="8"/>
                <c:pt idx="0">
                  <c:v>survey</c:v>
                </c:pt>
                <c:pt idx="1">
                  <c:v>database</c:v>
                </c:pt>
                <c:pt idx="2">
                  <c:v>interview</c:v>
                </c:pt>
                <c:pt idx="3">
                  <c:v>observation</c:v>
                </c:pt>
                <c:pt idx="4">
                  <c:v>focus group interview</c:v>
                </c:pt>
                <c:pt idx="5">
                  <c:v>Learning analytics</c:v>
                </c:pt>
                <c:pt idx="6">
                  <c:v>discussion forum</c:v>
                </c:pt>
                <c:pt idx="7">
                  <c:v>quiz, test (grade)</c:v>
                </c:pt>
              </c:strCache>
            </c:strRef>
          </c:cat>
          <c:val>
            <c:numRef>
              <c:f>'Data collection-Reorg'!$H$41:$H$48</c:f>
              <c:numCache>
                <c:formatCode>0%</c:formatCode>
                <c:ptCount val="8"/>
                <c:pt idx="0">
                  <c:v>0.4887640449438202</c:v>
                </c:pt>
                <c:pt idx="1">
                  <c:v>0.1404494382022472</c:v>
                </c:pt>
                <c:pt idx="2">
                  <c:v>0.1348314606741573</c:v>
                </c:pt>
                <c:pt idx="3">
                  <c:v>3.3707865168539325E-2</c:v>
                </c:pt>
                <c:pt idx="4">
                  <c:v>2.8089887640449437E-2</c:v>
                </c:pt>
                <c:pt idx="5">
                  <c:v>2.8089887640449437E-2</c:v>
                </c:pt>
                <c:pt idx="6">
                  <c:v>8.4269662921348312E-2</c:v>
                </c:pt>
                <c:pt idx="7">
                  <c:v>6.1797752808988762E-2</c:v>
                </c:pt>
              </c:numCache>
            </c:numRef>
          </c:val>
          <c:extLst>
            <c:ext xmlns:c16="http://schemas.microsoft.com/office/drawing/2014/chart" uri="{C3380CC4-5D6E-409C-BE32-E72D297353CC}">
              <c16:uniqueId val="{00000001-E393-4671-A888-B224EBCDC114}"/>
            </c:ext>
          </c:extLst>
        </c:ser>
        <c:dLbls>
          <c:showLegendKey val="0"/>
          <c:showVal val="0"/>
          <c:showCatName val="0"/>
          <c:showSerName val="0"/>
          <c:showPercent val="0"/>
          <c:showBubbleSize val="0"/>
        </c:dLbls>
        <c:gapWidth val="182"/>
        <c:axId val="129782912"/>
        <c:axId val="129784448"/>
      </c:barChart>
      <c:catAx>
        <c:axId val="12978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784448"/>
        <c:crosses val="autoZero"/>
        <c:auto val="1"/>
        <c:lblAlgn val="ctr"/>
        <c:lblOffset val="100"/>
        <c:noMultiLvlLbl val="0"/>
      </c:catAx>
      <c:valAx>
        <c:axId val="129784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782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latin typeface="Tahoma" panose="020B0604030504040204" pitchFamily="34" charset="0"/>
                <a:ea typeface="Tahoma" panose="020B0604030504040204" pitchFamily="34" charset="0"/>
                <a:cs typeface="Tahoma" panose="020B0604030504040204" pitchFamily="34" charset="0"/>
              </a:rPr>
              <a:t>Data analysis methods</a:t>
            </a: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analysis'!$A$1:$A$10</c:f>
              <c:strCache>
                <c:ptCount val="10"/>
                <c:pt idx="0">
                  <c:v>Constant comparative method</c:v>
                </c:pt>
                <c:pt idx="1">
                  <c:v>Grounded approach analysis</c:v>
                </c:pt>
                <c:pt idx="2">
                  <c:v>Collaborative Autoethnography</c:v>
                </c:pt>
                <c:pt idx="3">
                  <c:v>Phenomenological analysis</c:v>
                </c:pt>
                <c:pt idx="4">
                  <c:v>SWOT analysis</c:v>
                </c:pt>
                <c:pt idx="5">
                  <c:v>Thematic analysis</c:v>
                </c:pt>
                <c:pt idx="6">
                  <c:v>Social network analysis</c:v>
                </c:pt>
                <c:pt idx="7">
                  <c:v>Content analysis</c:v>
                </c:pt>
                <c:pt idx="8">
                  <c:v>Inferential statistics</c:v>
                </c:pt>
                <c:pt idx="9">
                  <c:v>Descriptive statistics</c:v>
                </c:pt>
              </c:strCache>
            </c:strRef>
          </c:cat>
          <c:val>
            <c:numRef>
              <c:f>'Data analysis'!$B$1:$B$10</c:f>
              <c:numCache>
                <c:formatCode>General</c:formatCode>
                <c:ptCount val="10"/>
                <c:pt idx="0">
                  <c:v>1</c:v>
                </c:pt>
                <c:pt idx="1">
                  <c:v>1</c:v>
                </c:pt>
                <c:pt idx="2">
                  <c:v>1</c:v>
                </c:pt>
                <c:pt idx="3">
                  <c:v>1</c:v>
                </c:pt>
                <c:pt idx="4">
                  <c:v>1</c:v>
                </c:pt>
                <c:pt idx="5">
                  <c:v>8</c:v>
                </c:pt>
                <c:pt idx="6">
                  <c:v>9</c:v>
                </c:pt>
                <c:pt idx="7">
                  <c:v>59</c:v>
                </c:pt>
                <c:pt idx="8">
                  <c:v>63</c:v>
                </c:pt>
                <c:pt idx="9">
                  <c:v>114</c:v>
                </c:pt>
              </c:numCache>
            </c:numRef>
          </c:val>
          <c:extLst>
            <c:ext xmlns:c16="http://schemas.microsoft.com/office/drawing/2014/chart" uri="{C3380CC4-5D6E-409C-BE32-E72D297353CC}">
              <c16:uniqueId val="{00000000-1899-4536-99C4-676240CB3DF9}"/>
            </c:ext>
          </c:extLst>
        </c:ser>
        <c:dLbls>
          <c:showLegendKey val="0"/>
          <c:showVal val="0"/>
          <c:showCatName val="0"/>
          <c:showSerName val="0"/>
          <c:showPercent val="0"/>
          <c:showBubbleSize val="0"/>
        </c:dLbls>
        <c:gapWidth val="182"/>
        <c:axId val="129918464"/>
        <c:axId val="129920000"/>
      </c:barChart>
      <c:catAx>
        <c:axId val="129918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920000"/>
        <c:crosses val="autoZero"/>
        <c:auto val="1"/>
        <c:lblAlgn val="ctr"/>
        <c:lblOffset val="100"/>
        <c:noMultiLvlLbl val="0"/>
      </c:catAx>
      <c:valAx>
        <c:axId val="129920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91846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800" b="1" dirty="0">
                <a:latin typeface="Tahoma" panose="020B0604030504040204" pitchFamily="34" charset="0"/>
                <a:ea typeface="Tahoma" panose="020B0604030504040204" pitchFamily="34" charset="0"/>
                <a:cs typeface="Tahoma" panose="020B0604030504040204" pitchFamily="34" charset="0"/>
              </a:rPr>
              <a:t>Data Analysis Methods</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'Data analysis'!$I$30</c:f>
              <c:strCache>
                <c:ptCount val="1"/>
                <c:pt idx="0">
                  <c:v>Phase One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analysis'!$H$31:$H$38</c:f>
              <c:strCache>
                <c:ptCount val="8"/>
                <c:pt idx="0">
                  <c:v>Social network analysis</c:v>
                </c:pt>
                <c:pt idx="1">
                  <c:v>Grounded approach analysis</c:v>
                </c:pt>
                <c:pt idx="2">
                  <c:v>Discourse analysis</c:v>
                </c:pt>
                <c:pt idx="3">
                  <c:v>Learning analytics</c:v>
                </c:pt>
                <c:pt idx="4">
                  <c:v>Thematic analysis</c:v>
                </c:pt>
                <c:pt idx="5">
                  <c:v>Inferential statistics</c:v>
                </c:pt>
                <c:pt idx="6">
                  <c:v>Content analysis</c:v>
                </c:pt>
                <c:pt idx="7">
                  <c:v>Descriptive statistics</c:v>
                </c:pt>
              </c:strCache>
            </c:strRef>
          </c:cat>
          <c:val>
            <c:numRef>
              <c:f>'Data analysis'!$I$31:$I$38</c:f>
              <c:numCache>
                <c:formatCode>0%</c:formatCode>
                <c:ptCount val="8"/>
                <c:pt idx="0">
                  <c:v>3.4883720930232558E-2</c:v>
                </c:pt>
                <c:pt idx="1">
                  <c:v>3.875968992248062E-3</c:v>
                </c:pt>
                <c:pt idx="2">
                  <c:v>0</c:v>
                </c:pt>
                <c:pt idx="3">
                  <c:v>0</c:v>
                </c:pt>
                <c:pt idx="4">
                  <c:v>3.1007751937984496E-2</c:v>
                </c:pt>
                <c:pt idx="5">
                  <c:v>0.2441860465116279</c:v>
                </c:pt>
                <c:pt idx="6">
                  <c:v>0.22868217054263565</c:v>
                </c:pt>
                <c:pt idx="7">
                  <c:v>0.44186046511627908</c:v>
                </c:pt>
              </c:numCache>
            </c:numRef>
          </c:val>
          <c:extLst>
            <c:ext xmlns:c16="http://schemas.microsoft.com/office/drawing/2014/chart" uri="{C3380CC4-5D6E-409C-BE32-E72D297353CC}">
              <c16:uniqueId val="{00000000-D40F-41C3-B608-AC61FC9B26A2}"/>
            </c:ext>
          </c:extLst>
        </c:ser>
        <c:ser>
          <c:idx val="1"/>
          <c:order val="1"/>
          <c:tx>
            <c:strRef>
              <c:f>'Data analysis'!$J$30</c:f>
              <c:strCache>
                <c:ptCount val="1"/>
                <c:pt idx="0">
                  <c:v>Phase Two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analysis'!$H$31:$H$38</c:f>
              <c:strCache>
                <c:ptCount val="8"/>
                <c:pt idx="0">
                  <c:v>Social network analysis</c:v>
                </c:pt>
                <c:pt idx="1">
                  <c:v>Grounded approach analysis</c:v>
                </c:pt>
                <c:pt idx="2">
                  <c:v>Discourse analysis</c:v>
                </c:pt>
                <c:pt idx="3">
                  <c:v>Learning analytics</c:v>
                </c:pt>
                <c:pt idx="4">
                  <c:v>Thematic analysis</c:v>
                </c:pt>
                <c:pt idx="5">
                  <c:v>Inferential statistics</c:v>
                </c:pt>
                <c:pt idx="6">
                  <c:v>Content analysis</c:v>
                </c:pt>
                <c:pt idx="7">
                  <c:v>Descriptive statistics</c:v>
                </c:pt>
              </c:strCache>
            </c:strRef>
          </c:cat>
          <c:val>
            <c:numRef>
              <c:f>'Data analysis'!$J$31:$J$38</c:f>
              <c:numCache>
                <c:formatCode>0%</c:formatCode>
                <c:ptCount val="8"/>
                <c:pt idx="0">
                  <c:v>1.3888888888888888E-2</c:v>
                </c:pt>
                <c:pt idx="1">
                  <c:v>1.3888888888888888E-2</c:v>
                </c:pt>
                <c:pt idx="2">
                  <c:v>2.7777777777777776E-2</c:v>
                </c:pt>
                <c:pt idx="3">
                  <c:v>6.9444444444444448E-2</c:v>
                </c:pt>
                <c:pt idx="4">
                  <c:v>6.9444444444444448E-2</c:v>
                </c:pt>
                <c:pt idx="5">
                  <c:v>0.22222222222222221</c:v>
                </c:pt>
                <c:pt idx="6">
                  <c:v>0.2638888888888889</c:v>
                </c:pt>
                <c:pt idx="7">
                  <c:v>0.31944444444444442</c:v>
                </c:pt>
              </c:numCache>
            </c:numRef>
          </c:val>
          <c:extLst>
            <c:ext xmlns:c16="http://schemas.microsoft.com/office/drawing/2014/chart" uri="{C3380CC4-5D6E-409C-BE32-E72D297353CC}">
              <c16:uniqueId val="{00000001-D40F-41C3-B608-AC61FC9B26A2}"/>
            </c:ext>
          </c:extLst>
        </c:ser>
        <c:dLbls>
          <c:showLegendKey val="0"/>
          <c:showVal val="0"/>
          <c:showCatName val="0"/>
          <c:showSerName val="0"/>
          <c:showPercent val="0"/>
          <c:showBubbleSize val="0"/>
        </c:dLbls>
        <c:gapWidth val="182"/>
        <c:axId val="130436480"/>
        <c:axId val="130454656"/>
      </c:barChart>
      <c:catAx>
        <c:axId val="130436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454656"/>
        <c:crosses val="autoZero"/>
        <c:auto val="1"/>
        <c:lblAlgn val="ctr"/>
        <c:lblOffset val="100"/>
        <c:noMultiLvlLbl val="0"/>
      </c:catAx>
      <c:valAx>
        <c:axId val="1304546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43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latin typeface="Tahoma" panose="020B0604030504040204" pitchFamily="34" charset="0"/>
                <a:ea typeface="Tahoma" panose="020B0604030504040204" pitchFamily="34" charset="0"/>
                <a:cs typeface="Tahoma" panose="020B0604030504040204" pitchFamily="34" charset="0"/>
              </a:rPr>
              <a:t>Research</a:t>
            </a:r>
            <a:r>
              <a:rPr lang="en-US" sz="1800" b="1" baseline="0" dirty="0">
                <a:latin typeface="Tahoma" panose="020B0604030504040204" pitchFamily="34" charset="0"/>
                <a:ea typeface="Tahoma" panose="020B0604030504040204" pitchFamily="34" charset="0"/>
                <a:cs typeface="Tahoma" panose="020B0604030504040204" pitchFamily="34" charset="0"/>
              </a:rPr>
              <a:t> focuses of empirical MOOCs studies</a:t>
            </a:r>
            <a:endParaRPr lang="en-US" sz="1800" b="1" dirty="0">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Focus!$B$13:$B$17</c:f>
              <c:strCache>
                <c:ptCount val="5"/>
                <c:pt idx="0">
                  <c:v>Context and impact</c:v>
                </c:pt>
                <c:pt idx="1">
                  <c:v>Instructor-focused</c:v>
                </c:pt>
                <c:pt idx="2">
                  <c:v>Others</c:v>
                </c:pt>
                <c:pt idx="3">
                  <c:v>Design-focused</c:v>
                </c:pt>
                <c:pt idx="4">
                  <c:v>Student-focused</c:v>
                </c:pt>
              </c:strCache>
            </c:strRef>
          </c:cat>
          <c:val>
            <c:numRef>
              <c:f>Focus!$C$13:$C$17</c:f>
              <c:numCache>
                <c:formatCode>General</c:formatCode>
                <c:ptCount val="5"/>
                <c:pt idx="0">
                  <c:v>2</c:v>
                </c:pt>
                <c:pt idx="1">
                  <c:v>5</c:v>
                </c:pt>
                <c:pt idx="2">
                  <c:v>8</c:v>
                </c:pt>
                <c:pt idx="3">
                  <c:v>8</c:v>
                </c:pt>
                <c:pt idx="4">
                  <c:v>28</c:v>
                </c:pt>
              </c:numCache>
            </c:numRef>
          </c:val>
          <c:extLst>
            <c:ext xmlns:c16="http://schemas.microsoft.com/office/drawing/2014/chart" uri="{C3380CC4-5D6E-409C-BE32-E72D297353CC}">
              <c16:uniqueId val="{00000000-51B3-4890-BB6C-33D8E257E2B2}"/>
            </c:ext>
          </c:extLst>
        </c:ser>
        <c:dLbls>
          <c:showLegendKey val="0"/>
          <c:showVal val="0"/>
          <c:showCatName val="0"/>
          <c:showSerName val="0"/>
          <c:showPercent val="0"/>
          <c:showBubbleSize val="0"/>
        </c:dLbls>
        <c:gapWidth val="182"/>
        <c:axId val="130573440"/>
        <c:axId val="130574976"/>
      </c:barChart>
      <c:catAx>
        <c:axId val="130573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574976"/>
        <c:crosses val="autoZero"/>
        <c:auto val="1"/>
        <c:lblAlgn val="ctr"/>
        <c:lblOffset val="100"/>
        <c:noMultiLvlLbl val="0"/>
      </c:catAx>
      <c:valAx>
        <c:axId val="1305749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57344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B47EA8-62DF-4D6A-9950-C60FE6779169}" type="doc">
      <dgm:prSet loTypeId="urn:microsoft.com/office/officeart/2005/8/layout/process1" loCatId="process" qsTypeId="urn:microsoft.com/office/officeart/2005/8/quickstyle/simple1" qsCatId="simple" csTypeId="urn:microsoft.com/office/officeart/2005/8/colors/accent1_2" csCatId="accent1" phldr="1"/>
      <dgm:spPr/>
    </dgm:pt>
    <dgm:pt modelId="{A9B6366B-C8D9-4032-A952-5D02A7864A8F}">
      <dgm:prSet phldrT="[Text]"/>
      <dgm:spPr/>
      <dgm:t>
        <a:bodyPr/>
        <a:lstStyle/>
        <a:p>
          <a:pPr algn="l"/>
          <a:endParaRPr lang="en-US" b="1" dirty="0"/>
        </a:p>
        <a:p>
          <a:pPr algn="l"/>
          <a:r>
            <a:rPr lang="en-US" b="1" dirty="0">
              <a:latin typeface="Tahoma" panose="020B0604030504040204" pitchFamily="34" charset="0"/>
              <a:ea typeface="Tahoma" panose="020B0604030504040204" pitchFamily="34" charset="0"/>
              <a:cs typeface="Tahoma" panose="020B0604030504040204" pitchFamily="34" charset="0"/>
            </a:rPr>
            <a:t>Key words</a:t>
          </a:r>
        </a:p>
        <a:p>
          <a:pPr algn="l"/>
          <a:r>
            <a:rPr lang="en-US" dirty="0">
              <a:latin typeface="Tahoma" panose="020B0604030504040204" pitchFamily="34" charset="0"/>
              <a:ea typeface="Tahoma" panose="020B0604030504040204" pitchFamily="34" charset="0"/>
              <a:cs typeface="Tahoma" panose="020B0604030504040204" pitchFamily="34" charset="0"/>
            </a:rPr>
            <a:t>“MOOC” and “Massive Online Open Course(s)”</a:t>
          </a:r>
        </a:p>
        <a:p>
          <a:pPr algn="l"/>
          <a:r>
            <a:rPr lang="en-US" b="1" dirty="0">
              <a:latin typeface="Tahoma" panose="020B0604030504040204" pitchFamily="34" charset="0"/>
              <a:ea typeface="Tahoma" panose="020B0604030504040204" pitchFamily="34" charset="0"/>
              <a:cs typeface="Tahoma" panose="020B0604030504040204" pitchFamily="34" charset="0"/>
            </a:rPr>
            <a:t>Databases</a:t>
          </a:r>
        </a:p>
        <a:p>
          <a:pPr algn="l"/>
          <a:r>
            <a:rPr lang="en-US" dirty="0">
              <a:latin typeface="Tahoma" panose="020B0604030504040204" pitchFamily="34" charset="0"/>
              <a:ea typeface="Tahoma" panose="020B0604030504040204" pitchFamily="34" charset="0"/>
              <a:cs typeface="Tahoma" panose="020B0604030504040204" pitchFamily="34" charset="0"/>
            </a:rPr>
            <a:t>Scopus and peer-reviewed journal articles</a:t>
          </a:r>
        </a:p>
      </dgm:t>
    </dgm:pt>
    <dgm:pt modelId="{FEACA40F-70F3-4628-8935-4379C7214581}" type="parTrans" cxnId="{764E6079-6789-46B6-A19F-8C1E7F13CDA0}">
      <dgm:prSet/>
      <dgm:spPr/>
      <dgm:t>
        <a:bodyPr/>
        <a:lstStyle/>
        <a:p>
          <a:endParaRPr lang="en-US"/>
        </a:p>
      </dgm:t>
    </dgm:pt>
    <dgm:pt modelId="{C2BB9D94-FD9F-4163-823D-B66024632806}" type="sibTrans" cxnId="{764E6079-6789-46B6-A19F-8C1E7F13CDA0}">
      <dgm:prSet/>
      <dgm:spPr/>
      <dgm:t>
        <a:bodyPr/>
        <a:lstStyle/>
        <a:p>
          <a:endParaRPr lang="en-US"/>
        </a:p>
      </dgm:t>
    </dgm:pt>
    <dgm:pt modelId="{5012E5BC-6B81-419F-9903-11D3A8D94ED2}">
      <dgm:prSet phldrT="[Text]"/>
      <dgm:spPr/>
      <dgm:t>
        <a:bodyPr/>
        <a:lstStyle/>
        <a:p>
          <a:r>
            <a:rPr lang="en-US" b="1" dirty="0">
              <a:latin typeface="Tahoma" panose="020B0604030504040204" pitchFamily="34" charset="0"/>
              <a:ea typeface="Tahoma" panose="020B0604030504040204" pitchFamily="34" charset="0"/>
              <a:cs typeface="Tahoma" panose="020B0604030504040204" pitchFamily="34" charset="0"/>
            </a:rPr>
            <a:t>Phase 1</a:t>
          </a:r>
        </a:p>
        <a:p>
          <a:endParaRPr lang="en-US" b="1"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October 2014 - November 2016</a:t>
          </a:r>
        </a:p>
        <a:p>
          <a:r>
            <a:rPr lang="en-US" dirty="0">
              <a:latin typeface="Tahoma" panose="020B0604030504040204" pitchFamily="34" charset="0"/>
              <a:ea typeface="Tahoma" panose="020B0604030504040204" pitchFamily="34" charset="0"/>
              <a:cs typeface="Tahoma" panose="020B0604030504040204" pitchFamily="34" charset="0"/>
            </a:rPr>
            <a:t>(146 in total)</a:t>
          </a:r>
        </a:p>
      </dgm:t>
    </dgm:pt>
    <dgm:pt modelId="{B76B1A21-31E9-4558-8576-D39A5F5376E4}" type="parTrans" cxnId="{2A1A5D06-AA3C-491A-9A83-FCF5A2DDEF0E}">
      <dgm:prSet/>
      <dgm:spPr/>
      <dgm:t>
        <a:bodyPr/>
        <a:lstStyle/>
        <a:p>
          <a:endParaRPr lang="en-US"/>
        </a:p>
      </dgm:t>
    </dgm:pt>
    <dgm:pt modelId="{DEF6CD97-2709-4E29-AD3C-CD083FF49517}" type="sibTrans" cxnId="{2A1A5D06-AA3C-491A-9A83-FCF5A2DDEF0E}">
      <dgm:prSet/>
      <dgm:spPr/>
      <dgm:t>
        <a:bodyPr/>
        <a:lstStyle/>
        <a:p>
          <a:endParaRPr lang="en-US"/>
        </a:p>
      </dgm:t>
    </dgm:pt>
    <dgm:pt modelId="{8254AC0B-1E23-4857-8FDC-7DAA0E6AC7EB}">
      <dgm:prSet phldrT="[Text]"/>
      <dgm:spPr/>
      <dgm:t>
        <a:bodyPr/>
        <a:lstStyle/>
        <a:p>
          <a:r>
            <a:rPr lang="en-US" b="1" dirty="0">
              <a:latin typeface="Tahoma" panose="020B0604030504040204" pitchFamily="34" charset="0"/>
              <a:ea typeface="Tahoma" panose="020B0604030504040204" pitchFamily="34" charset="0"/>
              <a:cs typeface="Tahoma" panose="020B0604030504040204" pitchFamily="34" charset="0"/>
            </a:rPr>
            <a:t>Phase 2</a:t>
          </a:r>
        </a:p>
        <a:p>
          <a:endParaRPr lang="en-US" b="1"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December 2016 - July 2017</a:t>
          </a:r>
        </a:p>
        <a:p>
          <a:r>
            <a:rPr lang="en-US" dirty="0">
              <a:latin typeface="Tahoma" panose="020B0604030504040204" pitchFamily="34" charset="0"/>
              <a:ea typeface="Tahoma" panose="020B0604030504040204" pitchFamily="34" charset="0"/>
              <a:cs typeface="Tahoma" panose="020B0604030504040204" pitchFamily="34" charset="0"/>
            </a:rPr>
            <a:t>(51 in total)</a:t>
          </a:r>
        </a:p>
      </dgm:t>
    </dgm:pt>
    <dgm:pt modelId="{F47E454D-6440-400B-811A-61746B117EA3}" type="parTrans" cxnId="{F9A1F383-6DE6-46EE-ADBB-3F7F8638D3CF}">
      <dgm:prSet/>
      <dgm:spPr/>
      <dgm:t>
        <a:bodyPr/>
        <a:lstStyle/>
        <a:p>
          <a:endParaRPr lang="en-US"/>
        </a:p>
      </dgm:t>
    </dgm:pt>
    <dgm:pt modelId="{0A2BF02E-F79E-406A-B5B3-DCC1E2B026D4}" type="sibTrans" cxnId="{F9A1F383-6DE6-46EE-ADBB-3F7F8638D3CF}">
      <dgm:prSet/>
      <dgm:spPr/>
      <dgm:t>
        <a:bodyPr/>
        <a:lstStyle/>
        <a:p>
          <a:endParaRPr lang="en-US"/>
        </a:p>
      </dgm:t>
    </dgm:pt>
    <dgm:pt modelId="{A412A70B-6161-4E3E-9F88-3E4276BB0B41}" type="pres">
      <dgm:prSet presAssocID="{FBB47EA8-62DF-4D6A-9950-C60FE6779169}" presName="Name0" presStyleCnt="0">
        <dgm:presLayoutVars>
          <dgm:dir/>
          <dgm:resizeHandles val="exact"/>
        </dgm:presLayoutVars>
      </dgm:prSet>
      <dgm:spPr/>
    </dgm:pt>
    <dgm:pt modelId="{715378F3-BE1E-4580-AEEE-C1692B9F4B5E}" type="pres">
      <dgm:prSet presAssocID="{A9B6366B-C8D9-4032-A952-5D02A7864A8F}" presName="node" presStyleLbl="node1" presStyleIdx="0" presStyleCnt="3">
        <dgm:presLayoutVars>
          <dgm:bulletEnabled val="1"/>
        </dgm:presLayoutVars>
      </dgm:prSet>
      <dgm:spPr/>
    </dgm:pt>
    <dgm:pt modelId="{46FAA8C1-3D01-4863-A80F-F7BE59FD99AF}" type="pres">
      <dgm:prSet presAssocID="{C2BB9D94-FD9F-4163-823D-B66024632806}" presName="sibTrans" presStyleLbl="sibTrans2D1" presStyleIdx="0" presStyleCnt="2"/>
      <dgm:spPr/>
    </dgm:pt>
    <dgm:pt modelId="{DBC30106-8224-4C5C-B1AC-8E7182A2E619}" type="pres">
      <dgm:prSet presAssocID="{C2BB9D94-FD9F-4163-823D-B66024632806}" presName="connectorText" presStyleLbl="sibTrans2D1" presStyleIdx="0" presStyleCnt="2"/>
      <dgm:spPr/>
    </dgm:pt>
    <dgm:pt modelId="{C310E426-C178-4CB9-A454-71637C53690F}" type="pres">
      <dgm:prSet presAssocID="{5012E5BC-6B81-419F-9903-11D3A8D94ED2}" presName="node" presStyleLbl="node1" presStyleIdx="1" presStyleCnt="3">
        <dgm:presLayoutVars>
          <dgm:bulletEnabled val="1"/>
        </dgm:presLayoutVars>
      </dgm:prSet>
      <dgm:spPr/>
    </dgm:pt>
    <dgm:pt modelId="{8365CBCA-A5D2-4102-924C-D4E7AB74D2F8}" type="pres">
      <dgm:prSet presAssocID="{DEF6CD97-2709-4E29-AD3C-CD083FF49517}" presName="sibTrans" presStyleLbl="sibTrans2D1" presStyleIdx="1" presStyleCnt="2"/>
      <dgm:spPr/>
    </dgm:pt>
    <dgm:pt modelId="{4678D8E6-4ED3-416D-8200-E57EDAFFE24F}" type="pres">
      <dgm:prSet presAssocID="{DEF6CD97-2709-4E29-AD3C-CD083FF49517}" presName="connectorText" presStyleLbl="sibTrans2D1" presStyleIdx="1" presStyleCnt="2"/>
      <dgm:spPr/>
    </dgm:pt>
    <dgm:pt modelId="{41F86523-5DA1-41B3-9301-CCF33192E395}" type="pres">
      <dgm:prSet presAssocID="{8254AC0B-1E23-4857-8FDC-7DAA0E6AC7EB}" presName="node" presStyleLbl="node1" presStyleIdx="2" presStyleCnt="3">
        <dgm:presLayoutVars>
          <dgm:bulletEnabled val="1"/>
        </dgm:presLayoutVars>
      </dgm:prSet>
      <dgm:spPr/>
    </dgm:pt>
  </dgm:ptLst>
  <dgm:cxnLst>
    <dgm:cxn modelId="{2A1A5D06-AA3C-491A-9A83-FCF5A2DDEF0E}" srcId="{FBB47EA8-62DF-4D6A-9950-C60FE6779169}" destId="{5012E5BC-6B81-419F-9903-11D3A8D94ED2}" srcOrd="1" destOrd="0" parTransId="{B76B1A21-31E9-4558-8576-D39A5F5376E4}" sibTransId="{DEF6CD97-2709-4E29-AD3C-CD083FF49517}"/>
    <dgm:cxn modelId="{EFDCA80C-81E8-4DFB-989B-6D4768E99A3E}" type="presOf" srcId="{5012E5BC-6B81-419F-9903-11D3A8D94ED2}" destId="{C310E426-C178-4CB9-A454-71637C53690F}" srcOrd="0" destOrd="0" presId="urn:microsoft.com/office/officeart/2005/8/layout/process1"/>
    <dgm:cxn modelId="{5E13D624-86AA-45E2-BFF1-AA65620226D5}" type="presOf" srcId="{FBB47EA8-62DF-4D6A-9950-C60FE6779169}" destId="{A412A70B-6161-4E3E-9F88-3E4276BB0B41}" srcOrd="0" destOrd="0" presId="urn:microsoft.com/office/officeart/2005/8/layout/process1"/>
    <dgm:cxn modelId="{FE6CC54A-F126-4D11-B1D8-5B02C9AC278D}" type="presOf" srcId="{DEF6CD97-2709-4E29-AD3C-CD083FF49517}" destId="{4678D8E6-4ED3-416D-8200-E57EDAFFE24F}" srcOrd="1" destOrd="0" presId="urn:microsoft.com/office/officeart/2005/8/layout/process1"/>
    <dgm:cxn modelId="{37B5C772-CB38-4DAB-8097-A0AF48F80BC7}" type="presOf" srcId="{C2BB9D94-FD9F-4163-823D-B66024632806}" destId="{46FAA8C1-3D01-4863-A80F-F7BE59FD99AF}" srcOrd="0" destOrd="0" presId="urn:microsoft.com/office/officeart/2005/8/layout/process1"/>
    <dgm:cxn modelId="{764E6079-6789-46B6-A19F-8C1E7F13CDA0}" srcId="{FBB47EA8-62DF-4D6A-9950-C60FE6779169}" destId="{A9B6366B-C8D9-4032-A952-5D02A7864A8F}" srcOrd="0" destOrd="0" parTransId="{FEACA40F-70F3-4628-8935-4379C7214581}" sibTransId="{C2BB9D94-FD9F-4163-823D-B66024632806}"/>
    <dgm:cxn modelId="{F9A1F383-6DE6-46EE-ADBB-3F7F8638D3CF}" srcId="{FBB47EA8-62DF-4D6A-9950-C60FE6779169}" destId="{8254AC0B-1E23-4857-8FDC-7DAA0E6AC7EB}" srcOrd="2" destOrd="0" parTransId="{F47E454D-6440-400B-811A-61746B117EA3}" sibTransId="{0A2BF02E-F79E-406A-B5B3-DCC1E2B026D4}"/>
    <dgm:cxn modelId="{7CFC2399-A196-469C-A9B8-B2CF8E3AC851}" type="presOf" srcId="{8254AC0B-1E23-4857-8FDC-7DAA0E6AC7EB}" destId="{41F86523-5DA1-41B3-9301-CCF33192E395}" srcOrd="0" destOrd="0" presId="urn:microsoft.com/office/officeart/2005/8/layout/process1"/>
    <dgm:cxn modelId="{4586DCEF-040F-41CA-98A0-C7B0BA30BC89}" type="presOf" srcId="{C2BB9D94-FD9F-4163-823D-B66024632806}" destId="{DBC30106-8224-4C5C-B1AC-8E7182A2E619}" srcOrd="1" destOrd="0" presId="urn:microsoft.com/office/officeart/2005/8/layout/process1"/>
    <dgm:cxn modelId="{3C23EEF4-2716-4D3D-B25C-B7E8EDCA2799}" type="presOf" srcId="{DEF6CD97-2709-4E29-AD3C-CD083FF49517}" destId="{8365CBCA-A5D2-4102-924C-D4E7AB74D2F8}" srcOrd="0" destOrd="0" presId="urn:microsoft.com/office/officeart/2005/8/layout/process1"/>
    <dgm:cxn modelId="{9016D7F9-565D-4F95-99C6-9D7952BE4F3B}" type="presOf" srcId="{A9B6366B-C8D9-4032-A952-5D02A7864A8F}" destId="{715378F3-BE1E-4580-AEEE-C1692B9F4B5E}" srcOrd="0" destOrd="0" presId="urn:microsoft.com/office/officeart/2005/8/layout/process1"/>
    <dgm:cxn modelId="{CEDAFFFD-B367-438D-B0EC-E3ACF2B00C8A}" type="presParOf" srcId="{A412A70B-6161-4E3E-9F88-3E4276BB0B41}" destId="{715378F3-BE1E-4580-AEEE-C1692B9F4B5E}" srcOrd="0" destOrd="0" presId="urn:microsoft.com/office/officeart/2005/8/layout/process1"/>
    <dgm:cxn modelId="{7301B1B5-CE73-46C6-AB56-818B9ABA467B}" type="presParOf" srcId="{A412A70B-6161-4E3E-9F88-3E4276BB0B41}" destId="{46FAA8C1-3D01-4863-A80F-F7BE59FD99AF}" srcOrd="1" destOrd="0" presId="urn:microsoft.com/office/officeart/2005/8/layout/process1"/>
    <dgm:cxn modelId="{C1902F62-71A9-4A0B-A353-7F4EC9D140E6}" type="presParOf" srcId="{46FAA8C1-3D01-4863-A80F-F7BE59FD99AF}" destId="{DBC30106-8224-4C5C-B1AC-8E7182A2E619}" srcOrd="0" destOrd="0" presId="urn:microsoft.com/office/officeart/2005/8/layout/process1"/>
    <dgm:cxn modelId="{BF5611F5-33FA-4384-84BF-302E7DCB8626}" type="presParOf" srcId="{A412A70B-6161-4E3E-9F88-3E4276BB0B41}" destId="{C310E426-C178-4CB9-A454-71637C53690F}" srcOrd="2" destOrd="0" presId="urn:microsoft.com/office/officeart/2005/8/layout/process1"/>
    <dgm:cxn modelId="{3B38BBF4-89BE-4F38-951B-9BC56F21456D}" type="presParOf" srcId="{A412A70B-6161-4E3E-9F88-3E4276BB0B41}" destId="{8365CBCA-A5D2-4102-924C-D4E7AB74D2F8}" srcOrd="3" destOrd="0" presId="urn:microsoft.com/office/officeart/2005/8/layout/process1"/>
    <dgm:cxn modelId="{BC5ED9C6-6610-4558-84A3-C9526EBC8061}" type="presParOf" srcId="{8365CBCA-A5D2-4102-924C-D4E7AB74D2F8}" destId="{4678D8E6-4ED3-416D-8200-E57EDAFFE24F}" srcOrd="0" destOrd="0" presId="urn:microsoft.com/office/officeart/2005/8/layout/process1"/>
    <dgm:cxn modelId="{1E5A8766-678C-46E8-8FAD-8AEC565E7DA9}" type="presParOf" srcId="{A412A70B-6161-4E3E-9F88-3E4276BB0B41}" destId="{41F86523-5DA1-41B3-9301-CCF33192E395}"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378F3-BE1E-4580-AEEE-C1692B9F4B5E}">
      <dsp:nvSpPr>
        <dsp:cNvPr id="0" name=""/>
        <dsp:cNvSpPr/>
      </dsp:nvSpPr>
      <dsp:spPr>
        <a:xfrm>
          <a:off x="7403" y="940028"/>
          <a:ext cx="2212921" cy="2883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b="1" kern="1200" dirty="0"/>
        </a:p>
        <a:p>
          <a:pPr marL="0" lvl="0" indent="0" algn="l" defTabSz="800100">
            <a:lnSpc>
              <a:spcPct val="90000"/>
            </a:lnSpc>
            <a:spcBef>
              <a:spcPct val="0"/>
            </a:spcBef>
            <a:spcAft>
              <a:spcPct val="35000"/>
            </a:spcAft>
            <a:buNone/>
          </a:pPr>
          <a:r>
            <a:rPr lang="en-US" sz="1800" b="1" kern="1200" dirty="0">
              <a:latin typeface="Tahoma" panose="020B0604030504040204" pitchFamily="34" charset="0"/>
              <a:ea typeface="Tahoma" panose="020B0604030504040204" pitchFamily="34" charset="0"/>
              <a:cs typeface="Tahoma" panose="020B0604030504040204" pitchFamily="34" charset="0"/>
            </a:rPr>
            <a:t>Key words</a:t>
          </a:r>
        </a:p>
        <a:p>
          <a:pPr marL="0" lvl="0" indent="0" algn="l"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“MOOC” and “Massive Online Open Course(s)”</a:t>
          </a:r>
        </a:p>
        <a:p>
          <a:pPr marL="0" lvl="0" indent="0" algn="l" defTabSz="800100">
            <a:lnSpc>
              <a:spcPct val="90000"/>
            </a:lnSpc>
            <a:spcBef>
              <a:spcPct val="0"/>
            </a:spcBef>
            <a:spcAft>
              <a:spcPct val="35000"/>
            </a:spcAft>
            <a:buNone/>
          </a:pPr>
          <a:r>
            <a:rPr lang="en-US" sz="1800" b="1" kern="1200" dirty="0">
              <a:latin typeface="Tahoma" panose="020B0604030504040204" pitchFamily="34" charset="0"/>
              <a:ea typeface="Tahoma" panose="020B0604030504040204" pitchFamily="34" charset="0"/>
              <a:cs typeface="Tahoma" panose="020B0604030504040204" pitchFamily="34" charset="0"/>
            </a:rPr>
            <a:t>Databases</a:t>
          </a:r>
        </a:p>
        <a:p>
          <a:pPr marL="0" lvl="0" indent="0" algn="l"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Scopus and peer-reviewed journal articles</a:t>
          </a:r>
        </a:p>
      </dsp:txBody>
      <dsp:txXfrm>
        <a:off x="72217" y="1004842"/>
        <a:ext cx="2083293" cy="2754085"/>
      </dsp:txXfrm>
    </dsp:sp>
    <dsp:sp modelId="{46FAA8C1-3D01-4863-A80F-F7BE59FD99AF}">
      <dsp:nvSpPr>
        <dsp:cNvPr id="0" name=""/>
        <dsp:cNvSpPr/>
      </dsp:nvSpPr>
      <dsp:spPr>
        <a:xfrm>
          <a:off x="2441617" y="2107482"/>
          <a:ext cx="469139" cy="5488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41617" y="2217243"/>
        <a:ext cx="328397" cy="329282"/>
      </dsp:txXfrm>
    </dsp:sp>
    <dsp:sp modelId="{C310E426-C178-4CB9-A454-71637C53690F}">
      <dsp:nvSpPr>
        <dsp:cNvPr id="0" name=""/>
        <dsp:cNvSpPr/>
      </dsp:nvSpPr>
      <dsp:spPr>
        <a:xfrm>
          <a:off x="3105494" y="940028"/>
          <a:ext cx="2212921" cy="2883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ahoma" panose="020B0604030504040204" pitchFamily="34" charset="0"/>
              <a:ea typeface="Tahoma" panose="020B0604030504040204" pitchFamily="34" charset="0"/>
              <a:cs typeface="Tahoma" panose="020B0604030504040204" pitchFamily="34" charset="0"/>
            </a:rPr>
            <a:t>Phase 1</a:t>
          </a:r>
        </a:p>
        <a:p>
          <a:pPr marL="0" lvl="0" indent="0" algn="ctr" defTabSz="800100">
            <a:lnSpc>
              <a:spcPct val="90000"/>
            </a:lnSpc>
            <a:spcBef>
              <a:spcPct val="0"/>
            </a:spcBef>
            <a:spcAft>
              <a:spcPct val="35000"/>
            </a:spcAft>
            <a:buNone/>
          </a:pPr>
          <a:endParaRPr lang="en-US" sz="1800" b="1"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October 2014 - November 2016</a:t>
          </a: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(146 in total)</a:t>
          </a:r>
        </a:p>
      </dsp:txBody>
      <dsp:txXfrm>
        <a:off x="3170308" y="1004842"/>
        <a:ext cx="2083293" cy="2754085"/>
      </dsp:txXfrm>
    </dsp:sp>
    <dsp:sp modelId="{8365CBCA-A5D2-4102-924C-D4E7AB74D2F8}">
      <dsp:nvSpPr>
        <dsp:cNvPr id="0" name=""/>
        <dsp:cNvSpPr/>
      </dsp:nvSpPr>
      <dsp:spPr>
        <a:xfrm>
          <a:off x="5539708" y="2107482"/>
          <a:ext cx="469139" cy="5488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539708" y="2217243"/>
        <a:ext cx="328397" cy="329282"/>
      </dsp:txXfrm>
    </dsp:sp>
    <dsp:sp modelId="{41F86523-5DA1-41B3-9301-CCF33192E395}">
      <dsp:nvSpPr>
        <dsp:cNvPr id="0" name=""/>
        <dsp:cNvSpPr/>
      </dsp:nvSpPr>
      <dsp:spPr>
        <a:xfrm>
          <a:off x="6203584" y="940028"/>
          <a:ext cx="2212921" cy="2883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ahoma" panose="020B0604030504040204" pitchFamily="34" charset="0"/>
              <a:ea typeface="Tahoma" panose="020B0604030504040204" pitchFamily="34" charset="0"/>
              <a:cs typeface="Tahoma" panose="020B0604030504040204" pitchFamily="34" charset="0"/>
            </a:rPr>
            <a:t>Phase 2</a:t>
          </a:r>
        </a:p>
        <a:p>
          <a:pPr marL="0" lvl="0" indent="0" algn="ctr" defTabSz="800100">
            <a:lnSpc>
              <a:spcPct val="90000"/>
            </a:lnSpc>
            <a:spcBef>
              <a:spcPct val="0"/>
            </a:spcBef>
            <a:spcAft>
              <a:spcPct val="35000"/>
            </a:spcAft>
            <a:buNone/>
          </a:pPr>
          <a:endParaRPr lang="en-US" sz="1800" b="1"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December 2016 - July 2017</a:t>
          </a: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(51 in total)</a:t>
          </a:r>
        </a:p>
      </dsp:txBody>
      <dsp:txXfrm>
        <a:off x="6268398" y="1004842"/>
        <a:ext cx="2083293" cy="27540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4C5C0-72B6-436C-AD58-C3C11231B49B}" type="datetimeFigureOut">
              <a:rPr lang="en-US" smtClean="0"/>
              <a:t>10/22/2018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883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974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396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190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99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396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59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955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99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486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335"/>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120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196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138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068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083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588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48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94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726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682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336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15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589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353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980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061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46</a:t>
            </a:fld>
            <a:endParaRPr lang="en-US"/>
          </a:p>
        </p:txBody>
      </p:sp>
    </p:spTree>
    <p:extLst>
      <p:ext uri="{BB962C8B-B14F-4D97-AF65-F5344CB8AC3E}">
        <p14:creationId xmlns:p14="http://schemas.microsoft.com/office/powerpoint/2010/main" val="621072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47</a:t>
            </a:fld>
            <a:endParaRPr lang="en-US"/>
          </a:p>
        </p:txBody>
      </p:sp>
    </p:spTree>
    <p:extLst>
      <p:ext uri="{BB962C8B-B14F-4D97-AF65-F5344CB8AC3E}">
        <p14:creationId xmlns:p14="http://schemas.microsoft.com/office/powerpoint/2010/main" val="591644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48</a:t>
            </a:fld>
            <a:endParaRPr lang="en-US"/>
          </a:p>
        </p:txBody>
      </p:sp>
    </p:spTree>
    <p:extLst>
      <p:ext uri="{BB962C8B-B14F-4D97-AF65-F5344CB8AC3E}">
        <p14:creationId xmlns:p14="http://schemas.microsoft.com/office/powerpoint/2010/main" val="1352930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49</a:t>
            </a:fld>
            <a:endParaRPr lang="en-US"/>
          </a:p>
        </p:txBody>
      </p:sp>
    </p:spTree>
    <p:extLst>
      <p:ext uri="{BB962C8B-B14F-4D97-AF65-F5344CB8AC3E}">
        <p14:creationId xmlns:p14="http://schemas.microsoft.com/office/powerpoint/2010/main" val="36462709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50</a:t>
            </a:fld>
            <a:endParaRPr lang="en-US"/>
          </a:p>
        </p:txBody>
      </p:sp>
    </p:spTree>
    <p:extLst>
      <p:ext uri="{BB962C8B-B14F-4D97-AF65-F5344CB8AC3E}">
        <p14:creationId xmlns:p14="http://schemas.microsoft.com/office/powerpoint/2010/main" val="2240979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51</a:t>
            </a:fld>
            <a:endParaRPr lang="en-US"/>
          </a:p>
        </p:txBody>
      </p:sp>
    </p:spTree>
    <p:extLst>
      <p:ext uri="{BB962C8B-B14F-4D97-AF65-F5344CB8AC3E}">
        <p14:creationId xmlns:p14="http://schemas.microsoft.com/office/powerpoint/2010/main" val="1644842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59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3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335"/>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643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247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58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057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11" name="Text Placeholder 19"/>
          <p:cNvSpPr>
            <a:spLocks noGrp="1"/>
          </p:cNvSpPr>
          <p:nvPr>
            <p:ph type="body" sz="quarter" idx="10" hasCustomPrompt="1"/>
          </p:nvPr>
        </p:nvSpPr>
        <p:spPr>
          <a:xfrm>
            <a:off x="0" y="6279762"/>
            <a:ext cx="9144000" cy="370205"/>
          </a:xfrm>
        </p:spPr>
        <p:txBody>
          <a:bodyPr anchor="ctr">
            <a:noAutofit/>
          </a:bodyPr>
          <a:lstStyle>
            <a:lvl1pPr marL="0" indent="0">
              <a:buNone/>
              <a:defRPr sz="1100" b="1" spc="80" baseline="0">
                <a:solidFill>
                  <a:srgbClr val="A6A6A6"/>
                </a:solidFill>
                <a:latin typeface="Arial"/>
                <a:cs typeface="Arial"/>
              </a:defRPr>
            </a:lvl1pPr>
          </a:lstStyle>
          <a:p>
            <a:pPr lvl="0"/>
            <a:r>
              <a:rPr lang="en-US" dirty="0"/>
              <a:t>School of Education, IST: Design Research Group                                             INDIANA UNIVERSITY BLOOMINGTON</a:t>
            </a:r>
          </a:p>
        </p:txBody>
      </p:sp>
      <p:grpSp>
        <p:nvGrpSpPr>
          <p:cNvPr id="13" name="Group 12"/>
          <p:cNvGrpSpPr/>
          <p:nvPr/>
        </p:nvGrpSpPr>
        <p:grpSpPr>
          <a:xfrm>
            <a:off x="300413" y="0"/>
            <a:ext cx="950609" cy="2766507"/>
            <a:chOff x="633305" y="-72571"/>
            <a:chExt cx="950609" cy="2766507"/>
          </a:xfrm>
        </p:grpSpPr>
        <p:sp>
          <p:nvSpPr>
            <p:cNvPr id="6" name="Rectangle 5"/>
            <p:cNvSpPr/>
            <p:nvPr/>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rident.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426629227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92FB81-0084-4199-812F-93D9A2CE6C5D}" type="datetimeFigureOut">
              <a:rPr lang="en-US" smtClean="0"/>
              <a:t>10/22/2018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27949A-D976-413A-B898-215FA607BCD6}" type="slidenum">
              <a:rPr lang="en-US" smtClean="0"/>
              <a:t>‹#›</a:t>
            </a:fld>
            <a:endParaRPr lang="en-US" dirty="0"/>
          </a:p>
        </p:txBody>
      </p:sp>
    </p:spTree>
    <p:extLst>
      <p:ext uri="{BB962C8B-B14F-4D97-AF65-F5344CB8AC3E}">
        <p14:creationId xmlns:p14="http://schemas.microsoft.com/office/powerpoint/2010/main" val="4199098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08932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0870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227757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7906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4647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40069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183642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14117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67823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Tree>
    <p:extLst>
      <p:ext uri="{BB962C8B-B14F-4D97-AF65-F5344CB8AC3E}">
        <p14:creationId xmlns:p14="http://schemas.microsoft.com/office/powerpoint/2010/main" val="25396662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92255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0474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097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204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350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360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10/22/2018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749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10/22/2018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805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10/22/2018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300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0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824" y="267533"/>
            <a:ext cx="8004391" cy="638906"/>
          </a:xfrm>
        </p:spPr>
        <p:txBody>
          <a:bodyPr>
            <a:noAutofit/>
          </a:bodyPr>
          <a:lstStyle>
            <a:lvl1pPr>
              <a:defRPr sz="4000" b="1" i="0" cap="none" spc="0">
                <a:solidFill>
                  <a:srgbClr val="C00000"/>
                </a:solidFill>
                <a:latin typeface="BentonSans Black" panose="02000503000000020004" pitchFamily="50" charset="0"/>
                <a:cs typeface="Arial"/>
              </a:defRPr>
            </a:lvl1pPr>
          </a:lstStyle>
          <a:p>
            <a:r>
              <a:rPr lang="en-US" dirty="0"/>
              <a:t>Click to edit master title style</a:t>
            </a:r>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23" name="Group 22"/>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233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809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239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12DBC51-C587-424A-AC1C-0924900CD633}"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603316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DBC51-C587-424A-AC1C-0924900CD633}"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850102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2DBC51-C587-424A-AC1C-0924900CD633}"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1207549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2DBC51-C587-424A-AC1C-0924900CD633}"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637385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DBC51-C587-424A-AC1C-0924900CD633}" type="datetimeFigureOut">
              <a:rPr lang="en-US" smtClean="0"/>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3288701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2DBC51-C587-424A-AC1C-0924900CD633}" type="datetimeFigureOut">
              <a:rPr lang="en-US" smtClean="0"/>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1727216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DBC51-C587-424A-AC1C-0924900CD633}" type="datetimeFigureOut">
              <a:rPr lang="en-US" smtClean="0"/>
              <a:t>10/22/2018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83192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3" y="239413"/>
            <a:ext cx="4560579" cy="1271887"/>
          </a:xfrm>
          <a:prstGeom prst="rect">
            <a:avLst/>
          </a:prstGeom>
        </p:spPr>
        <p:txBody>
          <a:bodyPr vert="horz" lIns="91440" tIns="45720" rIns="91440" bIns="45720" rtlCol="0" anchor="ctr">
            <a:noAutofit/>
          </a:bodyPr>
          <a:lstStyle>
            <a:lvl1pPr>
              <a:defRPr sz="4000" b="1" i="0" spc="0">
                <a:solidFill>
                  <a:srgbClr val="C00000"/>
                </a:solidFill>
                <a:latin typeface="Lucida Bright" panose="02040602050505020304" pitchFamily="18" charset="0"/>
                <a:cs typeface="Arial"/>
              </a:defRPr>
            </a:lvl1pPr>
          </a:lstStyle>
          <a:p>
            <a:r>
              <a:rPr lang="en-US" dirty="0"/>
              <a:t>Click to edit master title style</a:t>
            </a:r>
          </a:p>
        </p:txBody>
      </p:sp>
      <p:sp>
        <p:nvSpPr>
          <p:cNvPr id="8" name="Text Placeholder 2"/>
          <p:cNvSpPr>
            <a:spLocks noGrp="1"/>
          </p:cNvSpPr>
          <p:nvPr>
            <p:ph idx="1"/>
          </p:nvPr>
        </p:nvSpPr>
        <p:spPr>
          <a:xfrm>
            <a:off x="525304" y="1733266"/>
            <a:ext cx="4560579" cy="4359563"/>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73059" y="0"/>
            <a:ext cx="3570941" cy="6858000"/>
          </a:xfrm>
        </p:spPr>
        <p:txBody>
          <a:bodyPr/>
          <a:lstStyle/>
          <a:p>
            <a:r>
              <a:rPr lang="en-US" dirty="0"/>
              <a:t>Click icon to add picture</a:t>
            </a:r>
          </a:p>
        </p:txBody>
      </p:sp>
      <p:sp>
        <p:nvSpPr>
          <p:cNvPr id="15" name="Rectangle 14"/>
          <p:cNvSpPr/>
          <p:nvPr/>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Tree>
    <p:extLst>
      <p:ext uri="{BB962C8B-B14F-4D97-AF65-F5344CB8AC3E}">
        <p14:creationId xmlns:p14="http://schemas.microsoft.com/office/powerpoint/2010/main" val="376328089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12DBC51-C587-424A-AC1C-0924900CD633}"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1918134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12DBC51-C587-424A-AC1C-0924900CD633}"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3705191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DBC51-C587-424A-AC1C-0924900CD633}"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2390849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DBC51-C587-424A-AC1C-0924900CD633}"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392704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816401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459679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6006339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9/29/2017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078846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9/29/2017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4345218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9/29/2017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4264102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2" name="Group 21"/>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FFFFFF"/>
                  </a:solidFill>
                </a:rPr>
                <a:t>INDIANA UNIVERSITY BLOOMINGTON</a:t>
              </a:r>
            </a:p>
          </p:txBody>
        </p:sp>
      </p:grpSp>
      <p:sp>
        <p:nvSpPr>
          <p:cNvPr id="28" name="Title 1"/>
          <p:cNvSpPr>
            <a:spLocks noGrp="1"/>
          </p:cNvSpPr>
          <p:nvPr>
            <p:ph type="ctrTitle" hasCustomPrompt="1"/>
          </p:nvPr>
        </p:nvSpPr>
        <p:spPr>
          <a:xfrm>
            <a:off x="530027" y="343884"/>
            <a:ext cx="8004391" cy="638906"/>
          </a:xfrm>
        </p:spPr>
        <p:txBody>
          <a:bodyPr>
            <a:normAutofit/>
          </a:bodyPr>
          <a:lstStyle>
            <a:lvl1pPr>
              <a:defRPr sz="3200" b="1" i="0" cap="none" spc="0">
                <a:solidFill>
                  <a:schemeClr val="bg1"/>
                </a:solidFill>
                <a:latin typeface="Lucida Bright" panose="02040602050505020304" pitchFamily="18" charset="0"/>
                <a:cs typeface="Arial"/>
              </a:defRPr>
            </a:lvl1pPr>
          </a:lstStyle>
          <a:p>
            <a:r>
              <a:rPr lang="en-US" dirty="0"/>
              <a:t>Click to edit master title style</a:t>
            </a:r>
          </a:p>
        </p:txBody>
      </p:sp>
      <p:sp>
        <p:nvSpPr>
          <p:cNvPr id="31" name="Text Placeholder 2"/>
          <p:cNvSpPr>
            <a:spLocks noGrp="1"/>
          </p:cNvSpPr>
          <p:nvPr>
            <p:ph idx="1" hasCustomPrompt="1"/>
          </p:nvPr>
        </p:nvSpPr>
        <p:spPr>
          <a:xfrm>
            <a:off x="518824" y="1308100"/>
            <a:ext cx="8015594" cy="4787900"/>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FFFFFF"/>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Tree>
    <p:extLst>
      <p:ext uri="{BB962C8B-B14F-4D97-AF65-F5344CB8AC3E}">
        <p14:creationId xmlns:p14="http://schemas.microsoft.com/office/powerpoint/2010/main" val="337247423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9/29/2017</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4250377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4522769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a:p>
        </p:txBody>
      </p:sp>
    </p:spTree>
    <p:extLst>
      <p:ext uri="{BB962C8B-B14F-4D97-AF65-F5344CB8AC3E}">
        <p14:creationId xmlns:p14="http://schemas.microsoft.com/office/powerpoint/2010/main" val="284634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316788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858709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824" y="267533"/>
            <a:ext cx="8004391" cy="638906"/>
          </a:xfrm>
        </p:spPr>
        <p:txBody>
          <a:bodyPr>
            <a:noAutofit/>
          </a:bodyPr>
          <a:lstStyle>
            <a:lvl1pPr>
              <a:defRPr sz="4000" b="1" i="0" cap="none" spc="0">
                <a:solidFill>
                  <a:srgbClr val="C00000"/>
                </a:solidFill>
                <a:latin typeface="BentonSans Black" panose="02000503000000020004" pitchFamily="50" charset="0"/>
                <a:cs typeface="Arial"/>
              </a:defRPr>
            </a:lvl1pPr>
          </a:lstStyle>
          <a:p>
            <a:r>
              <a:rPr lang="en-US" dirty="0"/>
              <a:t>Click to edit master title style</a:t>
            </a:r>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23" name="Group 22"/>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3894174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1147157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031613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83531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753754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photo: black">
    <p:bg>
      <p:bgPr>
        <a:solidFill>
          <a:srgbClr val="252626"/>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564910" y="0"/>
            <a:ext cx="3570941" cy="6858000"/>
          </a:xfrm>
        </p:spPr>
        <p:txBody>
          <a:bodyPr/>
          <a:lstStyle/>
          <a:p>
            <a:r>
              <a:rPr lang="en-US" dirty="0"/>
              <a:t>Click icon to add picture</a:t>
            </a:r>
          </a:p>
        </p:txBody>
      </p:sp>
      <p:sp>
        <p:nvSpPr>
          <p:cNvPr id="16" name="Rectangle 15"/>
          <p:cNvSpPr/>
          <p:nvPr/>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
        <p:nvSpPr>
          <p:cNvPr id="19" name="Title Placeholder 1"/>
          <p:cNvSpPr>
            <a:spLocks noGrp="1"/>
          </p:cNvSpPr>
          <p:nvPr>
            <p:ph type="title" hasCustomPrompt="1"/>
          </p:nvPr>
        </p:nvSpPr>
        <p:spPr>
          <a:xfrm>
            <a:off x="545844" y="290213"/>
            <a:ext cx="4560579" cy="1039091"/>
          </a:xfrm>
          <a:prstGeom prst="rect">
            <a:avLst/>
          </a:prstGeom>
        </p:spPr>
        <p:txBody>
          <a:bodyPr vert="horz" lIns="91440" tIns="45720" rIns="91440" bIns="45720" rtlCol="0" anchor="ctr">
            <a:noAutofit/>
          </a:bodyPr>
          <a:lstStyle>
            <a:lvl1pPr>
              <a:defRPr sz="3200" b="1" i="0" spc="0">
                <a:solidFill>
                  <a:srgbClr val="FFFFFF"/>
                </a:solidFill>
                <a:latin typeface="Lucida Bright" panose="02040602050505020304" pitchFamily="18" charset="0"/>
                <a:cs typeface="Arial"/>
              </a:defRPr>
            </a:lvl1pPr>
          </a:lstStyle>
          <a:p>
            <a:r>
              <a:rPr lang="en-US" dirty="0"/>
              <a:t>Click to edit master title style</a:t>
            </a:r>
          </a:p>
        </p:txBody>
      </p:sp>
      <p:sp>
        <p:nvSpPr>
          <p:cNvPr id="20" name="Text Placeholder 2"/>
          <p:cNvSpPr>
            <a:spLocks noGrp="1"/>
          </p:cNvSpPr>
          <p:nvPr>
            <p:ph idx="1"/>
          </p:nvPr>
        </p:nvSpPr>
        <p:spPr>
          <a:xfrm>
            <a:off x="525304" y="1676400"/>
            <a:ext cx="4560579" cy="4416429"/>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895956"/>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10/19/2017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769090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10/19/2017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032644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10/19/2017</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262986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10/19/2017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9717792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10/19/2017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a:p>
        </p:txBody>
      </p:sp>
    </p:spTree>
    <p:extLst>
      <p:ext uri="{BB962C8B-B14F-4D97-AF65-F5344CB8AC3E}">
        <p14:creationId xmlns:p14="http://schemas.microsoft.com/office/powerpoint/2010/main" val="33808814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45002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134637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with footer: white">
    <p:spTree>
      <p:nvGrpSpPr>
        <p:cNvPr id="1" name=""/>
        <p:cNvGrpSpPr/>
        <p:nvPr/>
      </p:nvGrpSpPr>
      <p:grpSpPr>
        <a:xfrm>
          <a:off x="0" y="0"/>
          <a:ext cx="0" cy="0"/>
          <a:chOff x="0" y="0"/>
          <a:chExt cx="0" cy="0"/>
        </a:xfrm>
      </p:grpSpPr>
      <p:grpSp>
        <p:nvGrpSpPr>
          <p:cNvPr id="17" name="Group 16"/>
          <p:cNvGrpSpPr/>
          <p:nvPr/>
        </p:nvGrpSpPr>
        <p:grpSpPr>
          <a:xfrm>
            <a:off x="-30788" y="6336171"/>
            <a:ext cx="9228667" cy="528963"/>
            <a:chOff x="-30788" y="4661517"/>
            <a:chExt cx="9228667" cy="528963"/>
          </a:xfrm>
        </p:grpSpPr>
        <p:sp>
          <p:nvSpPr>
            <p:cNvPr id="18" name="Rectangle 17"/>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09216117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13" name="Group 12"/>
          <p:cNvGrpSpPr/>
          <p:nvPr/>
        </p:nvGrpSpPr>
        <p:grpSpPr>
          <a:xfrm>
            <a:off x="-30788" y="6336171"/>
            <a:ext cx="9228667" cy="528963"/>
            <a:chOff x="-30788" y="4661517"/>
            <a:chExt cx="9228667" cy="528963"/>
          </a:xfrm>
        </p:grpSpPr>
        <p:sp>
          <p:nvSpPr>
            <p:cNvPr id="17" name="Rectangle 16"/>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21695281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p:ph idx="1"/>
          </p:nvPr>
        </p:nvSpPr>
        <p:spPr>
          <a:xfrm>
            <a:off x="536603" y="907197"/>
            <a:ext cx="7859185"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grpSp>
        <p:nvGrpSpPr>
          <p:cNvPr id="17" name="Group 16"/>
          <p:cNvGrpSpPr/>
          <p:nvPr/>
        </p:nvGrpSpPr>
        <p:grpSpPr>
          <a:xfrm>
            <a:off x="631042" y="5943053"/>
            <a:ext cx="5157379" cy="922081"/>
            <a:chOff x="631042" y="4235585"/>
            <a:chExt cx="5157379" cy="922081"/>
          </a:xfrm>
        </p:grpSpPr>
        <p:pic>
          <p:nvPicPr>
            <p:cNvPr id="18" name="Picture 17" descr="IUB_ftp.H.20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367" y="4326067"/>
              <a:ext cx="4418054" cy="463183"/>
            </a:xfrm>
            <a:prstGeom prst="rect">
              <a:avLst/>
            </a:prstGeom>
          </p:spPr>
        </p:pic>
        <p:sp>
          <p:nvSpPr>
            <p:cNvPr id="19" name="Rectangle 18"/>
            <p:cNvSpPr/>
            <p:nvPr/>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tab-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grpSp>
    </p:spTree>
    <p:extLst>
      <p:ext uri="{BB962C8B-B14F-4D97-AF65-F5344CB8AC3E}">
        <p14:creationId xmlns:p14="http://schemas.microsoft.com/office/powerpoint/2010/main" val="380913104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em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push dir="u"/>
  </p:transition>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10/22/2018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99914261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grpSp>
        <p:nvGrpSpPr>
          <p:cNvPr id="7" name="Group 6">
            <a:extLst>
              <a:ext uri="{FF2B5EF4-FFF2-40B4-BE49-F238E27FC236}">
                <a16:creationId xmlns:a16="http://schemas.microsoft.com/office/drawing/2014/main" id="{04820FE5-C536-4987-A2BE-A25CF43F4179}"/>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0B0DF222-1918-450B-93E9-2C17BCD9C9BE}"/>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A3D4AEB-A164-4E07-88CC-B376AC348335}"/>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02A03B55-69A5-4DF8-B261-ED501868709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339FBF06-794A-4481-8FF2-EDB83F992E91}"/>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415442399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12DBC51-C587-424A-AC1C-0924900CD633}" type="datetimeFigureOut">
              <a:rPr lang="en-US" smtClean="0"/>
              <a:t>10/22/2018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124AD6-858D-4F73-B7A6-3E7B748C8BB8}" type="slidenum">
              <a:rPr lang="en-US" smtClean="0"/>
              <a:t>‹#›</a:t>
            </a:fld>
            <a:endParaRPr lang="en-US"/>
          </a:p>
        </p:txBody>
      </p:sp>
      <p:grpSp>
        <p:nvGrpSpPr>
          <p:cNvPr id="7" name="Group 6">
            <a:extLst>
              <a:ext uri="{FF2B5EF4-FFF2-40B4-BE49-F238E27FC236}">
                <a16:creationId xmlns:a16="http://schemas.microsoft.com/office/drawing/2014/main" id="{172F3455-27C2-463F-A843-D8BF59CF665F}"/>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CB2D35E8-BED9-4CE7-B37C-6CFDB6325CEE}"/>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6907D2F-0601-4E2B-A29C-D77CF9AA6BFE}"/>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959E2323-FD93-448B-9787-36B94142584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688C89C2-2CBD-4C8F-97EE-A06A9056B44C}"/>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8837872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9/29/2017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3000">
                <a:solidFill>
                  <a:schemeClr val="tx1">
                    <a:tint val="75000"/>
                  </a:schemeClr>
                </a:solidFill>
              </a:defRPr>
            </a:lvl1pPr>
          </a:lstStyle>
          <a:p>
            <a:fld id="{EAD0547C-D32D-4A6F-8C9C-67D434304BD9}" type="slidenum">
              <a:rPr lang="en-US" smtClean="0"/>
              <a:pPr/>
              <a:t>‹#›</a:t>
            </a:fld>
            <a:endParaRPr lang="en-US"/>
          </a:p>
        </p:txBody>
      </p:sp>
      <p:grpSp>
        <p:nvGrpSpPr>
          <p:cNvPr id="7" name="Group 6">
            <a:extLst>
              <a:ext uri="{FF2B5EF4-FFF2-40B4-BE49-F238E27FC236}">
                <a16:creationId xmlns:a16="http://schemas.microsoft.com/office/drawing/2014/main" id="{E0B3B00A-B905-4C6E-AEE1-BDCEC3E79AB2}"/>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00DDD0FB-3004-4E67-A0BA-63B592FED6D9}"/>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AE18C5C-0589-4E55-A388-E525D03A93A9}"/>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4734E28B-9664-453B-86EF-72E8022BCED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3F47B3B1-FA11-415F-99AF-BBD004610E45}"/>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91268521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hdr="0" ftr="0"/>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dirty="0"/>
              <a:t>10/19/2017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3000">
                <a:solidFill>
                  <a:schemeClr val="tx1">
                    <a:tint val="75000"/>
                  </a:schemeClr>
                </a:solidFill>
              </a:defRPr>
            </a:lvl1pPr>
          </a:lstStyle>
          <a:p>
            <a:fld id="{EAD0547C-D32D-4A6F-8C9C-67D434304BD9}" type="slidenum">
              <a:rPr lang="en-US" smtClean="0"/>
              <a:pPr/>
              <a:t>‹#›</a:t>
            </a:fld>
            <a:endParaRPr lang="en-US"/>
          </a:p>
        </p:txBody>
      </p:sp>
      <p:grpSp>
        <p:nvGrpSpPr>
          <p:cNvPr id="7" name="Group 6">
            <a:extLst>
              <a:ext uri="{FF2B5EF4-FFF2-40B4-BE49-F238E27FC236}">
                <a16:creationId xmlns:a16="http://schemas.microsoft.com/office/drawing/2014/main" id="{EA04347A-925F-4B2A-AA02-1131A8F50FD7}"/>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C824F0D2-7ACB-4501-A5F6-6C2332FF0C09}"/>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63923F-89B9-47F2-AF5D-58D3BD44ECFC}"/>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0BCB0F74-F40C-4B00-BB9E-270FB30586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F4729EC5-A3DE-49DD-AF04-C74F28A8AFD4}"/>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10760705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irrodl.org/index.php/irrodl/article/view/1954" TargetMode="Externa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irrodl.org/index.php/irrodl/article/view/2448/3655" TargetMode="External"/><Relationship Id="rId1" Type="http://schemas.openxmlformats.org/officeDocument/2006/relationships/slideLayout" Target="../slideLayouts/slideLayout23.xml"/><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hyperlink" Target="http://www.irrodl.org/index.php/irrodl/article/view/2448/3655"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class-central.com/report/mooc-providers-list/" TargetMode="External"/><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dx.org/course" TargetMode="Externa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oursera.org/" TargetMode="Externa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insidehighered.com/digital-learning/blogs/technology-and-learning/future-professional-credentialing-engagement" TargetMode="Externa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s://www.class-central.com/report/moocs-stats-and-trends-2017/"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https://www.chronicle.com/article/Top-5-MOOC-Providers-by-Number/244090?cid=cp216"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1740833" y="540234"/>
            <a:ext cx="6818082" cy="2778852"/>
          </a:xfrm>
        </p:spPr>
        <p:txBody>
          <a:bodyPr>
            <a:noAutofit/>
          </a:bodyPr>
          <a:lstStyle/>
          <a:p>
            <a:r>
              <a:rPr lang="en-US" sz="4000" dirty="0"/>
              <a:t>Presidential Session- Systematic Reviews of the Research on Emerging Online Technologies: What’s Been Done; What’s To Come</a:t>
            </a: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en-US" sz="4400" b="1" i="0" u="none" strike="noStrike" kern="100" cap="none" spc="0" normalizeH="0" baseline="0" noProof="0" dirty="0">
              <a:ln>
                <a:noFill/>
              </a:ln>
              <a:solidFill>
                <a:prstClr val="white"/>
              </a:solidFill>
              <a:effectLst/>
              <a:uLnTx/>
              <a:uFillTx/>
              <a:latin typeface="BentonSansCond Light" panose="02000606030000020004" pitchFamily="50" charset="0"/>
              <a:ea typeface="+mj-ea"/>
              <a:cs typeface="Arial"/>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287492" y="4040100"/>
            <a:ext cx="4409768" cy="1753921"/>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BentonSansCond Book" panose="02000606040000020004" pitchFamily="50" charset="0"/>
                <a:ea typeface="+mj-ea"/>
                <a:cs typeface="Arial"/>
              </a:rPr>
              <a:t>Meina Zhu</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BentonSansCond Book" panose="02000606040000020004" pitchFamily="50" charset="0"/>
                <a:ea typeface="+mj-ea"/>
                <a:cs typeface="Arial"/>
              </a:rPr>
              <a:t>Curtis J. Bonk</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BentonSansCond Book" panose="02000606040000020004" pitchFamily="50" charset="0"/>
                <a:ea typeface="+mj-ea"/>
                <a:cs typeface="Arial"/>
              </a:rPr>
              <a:t>Annisa Sari</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BentonSansCond Book" panose="02000606040000020004" pitchFamily="50" charset="0"/>
                <a:ea typeface="+mj-ea"/>
                <a:cs typeface="Arial"/>
              </a:rPr>
              <a:t>Indiana University</a:t>
            </a:r>
          </a:p>
        </p:txBody>
      </p:sp>
      <p:sp>
        <p:nvSpPr>
          <p:cNvPr id="11" name="Text Placeholder 19">
            <a:extLst>
              <a:ext uri="{FF2B5EF4-FFF2-40B4-BE49-F238E27FC236}">
                <a16:creationId xmlns:a16="http://schemas.microsoft.com/office/drawing/2014/main" id="{E628FCA4-0BD4-49E4-B890-F2D361ABF58B}"/>
              </a:ext>
            </a:extLst>
          </p:cNvPr>
          <p:cNvSpPr>
            <a:spLocks noGrp="1"/>
          </p:cNvSpPr>
          <p:nvPr>
            <p:ph type="body" sz="quarter" idx="10"/>
          </p:nvPr>
        </p:nvSpPr>
        <p:spPr>
          <a:xfrm>
            <a:off x="0" y="6279762"/>
            <a:ext cx="9144000" cy="370205"/>
          </a:xfrm>
        </p:spPr>
        <p:txBody>
          <a:bodyPr anchor="ctr">
            <a:noAutofit/>
          </a:bodyPr>
          <a:lstStyle>
            <a:lvl1pPr marL="0" indent="0">
              <a:buNone/>
              <a:defRPr sz="1100" b="1" spc="80" baseline="0">
                <a:solidFill>
                  <a:srgbClr val="A6A6A6"/>
                </a:solidFill>
                <a:latin typeface="Arial"/>
                <a:cs typeface="Arial"/>
              </a:defRPr>
            </a:lvl1pPr>
          </a:lstStyle>
          <a:p>
            <a:pPr lvl="0"/>
            <a:r>
              <a:rPr lang="en-US" dirty="0"/>
              <a:t>School of Education, IST                                                                                  INDIANA UNIVERSITY BLOOMINGTON</a:t>
            </a:r>
          </a:p>
        </p:txBody>
      </p:sp>
      <p:pic>
        <p:nvPicPr>
          <p:cNvPr id="10" name="Picture 9">
            <a:extLst>
              <a:ext uri="{FF2B5EF4-FFF2-40B4-BE49-F238E27FC236}">
                <a16:creationId xmlns:a16="http://schemas.microsoft.com/office/drawing/2014/main" id="{3A5B16DC-553E-4D9B-8609-1571D196D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260" y="3726914"/>
            <a:ext cx="4408639" cy="2380294"/>
          </a:xfrm>
          <a:prstGeom prst="rect">
            <a:avLst/>
          </a:prstGeom>
        </p:spPr>
      </p:pic>
    </p:spTree>
    <p:extLst>
      <p:ext uri="{BB962C8B-B14F-4D97-AF65-F5344CB8AC3E}">
        <p14:creationId xmlns:p14="http://schemas.microsoft.com/office/powerpoint/2010/main" val="254325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6224" y="712871"/>
            <a:ext cx="7697650" cy="1669382"/>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2014</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Where is Research on Massive Open Online Courses Headed? A Data Analysis of the MOOC Research Initiative</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Dragan </a:t>
            </a:r>
            <a:r>
              <a:rPr lang="en-US" sz="1500" b="1" dirty="0" err="1">
                <a:latin typeface="Tahoma" panose="020B0604030504040204" pitchFamily="34" charset="0"/>
                <a:ea typeface="Tahoma" panose="020B0604030504040204" pitchFamily="34" charset="0"/>
                <a:cs typeface="Tahoma" panose="020B0604030504040204" pitchFamily="34" charset="0"/>
              </a:rPr>
              <a:t>Gasevic</a:t>
            </a:r>
            <a:r>
              <a:rPr lang="en-US" sz="1500" b="1" dirty="0">
                <a:latin typeface="Tahoma" panose="020B0604030504040204" pitchFamily="34" charset="0"/>
                <a:ea typeface="Tahoma" panose="020B0604030504040204" pitchFamily="34" charset="0"/>
                <a:cs typeface="Tahoma" panose="020B0604030504040204" pitchFamily="34" charset="0"/>
              </a:rPr>
              <a:t> and colleagues (including George Siemens), IRRODL</a:t>
            </a:r>
            <a:br>
              <a:rPr lang="en-US" sz="75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http://www.irrodl.org/index.php/irrodl/article/view/1954</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3384" t="39979" r="26283" b="32976"/>
          <a:stretch/>
        </p:blipFill>
        <p:spPr>
          <a:xfrm>
            <a:off x="64531" y="2629047"/>
            <a:ext cx="4420518" cy="2306070"/>
          </a:xfrm>
          <a:prstGeom prst="rect">
            <a:avLst/>
          </a:prstGeom>
        </p:spPr>
      </p:pic>
      <p:pic>
        <p:nvPicPr>
          <p:cNvPr id="12290" name="Picture 2" descr="Tabl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932" y="2703095"/>
            <a:ext cx="4260816" cy="21579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B3DBEA9-6CFF-4212-8031-B0A4D535D81B}"/>
              </a:ext>
            </a:extLst>
          </p:cNvPr>
          <p:cNvPicPr>
            <a:picLocks noChangeAspect="1"/>
          </p:cNvPicPr>
          <p:nvPr/>
        </p:nvPicPr>
        <p:blipFill rotWithShape="1">
          <a:blip r:embed="rId5"/>
          <a:srcRect l="7970" t="45002" r="29923" b="23521"/>
          <a:stretch/>
        </p:blipFill>
        <p:spPr>
          <a:xfrm>
            <a:off x="4767446" y="5044034"/>
            <a:ext cx="4312023" cy="1165575"/>
          </a:xfrm>
          <a:prstGeom prst="rect">
            <a:avLst/>
          </a:prstGeom>
        </p:spPr>
      </p:pic>
    </p:spTree>
    <p:extLst>
      <p:ext uri="{BB962C8B-B14F-4D97-AF65-F5344CB8AC3E}">
        <p14:creationId xmlns:p14="http://schemas.microsoft.com/office/powerpoint/2010/main" val="1140951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681789"/>
            <a:ext cx="7234990" cy="1788695"/>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Systematic Analysis and Synthesis of the Empirical MOOC Literature Published in 2013-2015, IRRODL</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George Veletsianos and Peter </a:t>
            </a:r>
            <a:r>
              <a:rPr lang="en-US" sz="1500" b="1" dirty="0" err="1">
                <a:latin typeface="Tahoma" panose="020B0604030504040204" pitchFamily="34" charset="0"/>
                <a:ea typeface="Tahoma" panose="020B0604030504040204" pitchFamily="34" charset="0"/>
                <a:cs typeface="Tahoma" panose="020B0604030504040204" pitchFamily="34" charset="0"/>
              </a:rPr>
              <a:t>Sheperdson</a:t>
            </a:r>
            <a:br>
              <a:rPr lang="en-US" sz="75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http://www.irrodl.org/index.php/irrodl/article/view/2448/3655</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8098" t="36726" r="36965" b="7813"/>
          <a:stretch/>
        </p:blipFill>
        <p:spPr>
          <a:xfrm>
            <a:off x="74658" y="2829475"/>
            <a:ext cx="3516687" cy="2339788"/>
          </a:xfrm>
          <a:prstGeom prst="rect">
            <a:avLst/>
          </a:prstGeom>
        </p:spPr>
      </p:pic>
      <p:pic>
        <p:nvPicPr>
          <p:cNvPr id="5" name="Picture 4">
            <a:extLst>
              <a:ext uri="{FF2B5EF4-FFF2-40B4-BE49-F238E27FC236}">
                <a16:creationId xmlns:a16="http://schemas.microsoft.com/office/drawing/2014/main" id="{48EA5AFE-FD9A-49F0-B3F2-F575D0EEE3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5094" y="3999369"/>
            <a:ext cx="1868906" cy="2339788"/>
          </a:xfrm>
          <a:prstGeom prst="rect">
            <a:avLst/>
          </a:prstGeom>
        </p:spPr>
      </p:pic>
      <p:pic>
        <p:nvPicPr>
          <p:cNvPr id="6" name="Picture 5">
            <a:extLst>
              <a:ext uri="{FF2B5EF4-FFF2-40B4-BE49-F238E27FC236}">
                <a16:creationId xmlns:a16="http://schemas.microsoft.com/office/drawing/2014/main" id="{52884E39-E0D0-4AD0-BB69-FE955539FA73}"/>
              </a:ext>
            </a:extLst>
          </p:cNvPr>
          <p:cNvPicPr>
            <a:picLocks noChangeAspect="1"/>
          </p:cNvPicPr>
          <p:nvPr/>
        </p:nvPicPr>
        <p:blipFill rotWithShape="1">
          <a:blip r:embed="rId5"/>
          <a:srcRect l="17795" t="14637" r="35053" b="42465"/>
          <a:stretch/>
        </p:blipFill>
        <p:spPr>
          <a:xfrm>
            <a:off x="3395263" y="2958219"/>
            <a:ext cx="3879831" cy="1902872"/>
          </a:xfrm>
          <a:prstGeom prst="rect">
            <a:avLst/>
          </a:prstGeom>
        </p:spPr>
      </p:pic>
    </p:spTree>
    <p:extLst>
      <p:ext uri="{BB962C8B-B14F-4D97-AF65-F5344CB8AC3E}">
        <p14:creationId xmlns:p14="http://schemas.microsoft.com/office/powerpoint/2010/main" val="106489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8892" y="481263"/>
            <a:ext cx="7449045" cy="2147637"/>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2017</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Contemporary Review of Research Methods Adopted to Understand Students’ and Instructors’ Use of Massive Open Online Courses (MOOCs)</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err="1">
                <a:latin typeface="Tahoma" panose="020B0604030504040204" pitchFamily="34" charset="0"/>
                <a:ea typeface="Tahoma" panose="020B0604030504040204" pitchFamily="34" charset="0"/>
                <a:cs typeface="Tahoma" panose="020B0604030504040204" pitchFamily="34" charset="0"/>
              </a:rPr>
              <a:t>Ruiqi</a:t>
            </a:r>
            <a:r>
              <a:rPr lang="en-US" sz="1500" b="1" dirty="0">
                <a:latin typeface="Tahoma" panose="020B0604030504040204" pitchFamily="34" charset="0"/>
                <a:ea typeface="Tahoma" panose="020B0604030504040204" pitchFamily="34" charset="0"/>
                <a:cs typeface="Tahoma" panose="020B0604030504040204" pitchFamily="34" charset="0"/>
              </a:rPr>
              <a:t> Deng and Pierre </a:t>
            </a:r>
            <a:r>
              <a:rPr lang="en-US" sz="1500" b="1" dirty="0" err="1">
                <a:latin typeface="Tahoma" panose="020B0604030504040204" pitchFamily="34" charset="0"/>
                <a:ea typeface="Tahoma" panose="020B0604030504040204" pitchFamily="34" charset="0"/>
                <a:cs typeface="Tahoma" panose="020B0604030504040204" pitchFamily="34" charset="0"/>
              </a:rPr>
              <a:t>Benckendorff</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a:srcRect l="40646" t="46718" r="24137" b="34586"/>
          <a:stretch/>
        </p:blipFill>
        <p:spPr>
          <a:xfrm>
            <a:off x="14085" y="2544213"/>
            <a:ext cx="4883228" cy="2518753"/>
          </a:xfrm>
          <a:prstGeom prst="rect">
            <a:avLst/>
          </a:prstGeom>
        </p:spPr>
      </p:pic>
      <p:pic>
        <p:nvPicPr>
          <p:cNvPr id="2" name="Picture 1"/>
          <p:cNvPicPr>
            <a:picLocks noChangeAspect="1"/>
          </p:cNvPicPr>
          <p:nvPr/>
        </p:nvPicPr>
        <p:blipFill rotWithShape="1">
          <a:blip r:embed="rId3"/>
          <a:srcRect l="41250" t="67375" r="23528" b="14457"/>
          <a:stretch/>
        </p:blipFill>
        <p:spPr>
          <a:xfrm>
            <a:off x="4883228" y="2704642"/>
            <a:ext cx="4245272" cy="1307479"/>
          </a:xfrm>
          <a:prstGeom prst="rect">
            <a:avLst/>
          </a:prstGeom>
        </p:spPr>
      </p:pic>
      <p:pic>
        <p:nvPicPr>
          <p:cNvPr id="7" name="Picture 6">
            <a:extLst>
              <a:ext uri="{FF2B5EF4-FFF2-40B4-BE49-F238E27FC236}">
                <a16:creationId xmlns:a16="http://schemas.microsoft.com/office/drawing/2014/main" id="{FE1BAC4F-AF69-4DF1-99C9-92455B70FC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7917" y="4804613"/>
            <a:ext cx="1556084" cy="1556084"/>
          </a:xfrm>
          <a:prstGeom prst="rect">
            <a:avLst/>
          </a:prstGeom>
        </p:spPr>
      </p:pic>
      <p:pic>
        <p:nvPicPr>
          <p:cNvPr id="8" name="Picture 7">
            <a:extLst>
              <a:ext uri="{FF2B5EF4-FFF2-40B4-BE49-F238E27FC236}">
                <a16:creationId xmlns:a16="http://schemas.microsoft.com/office/drawing/2014/main" id="{68739669-223B-4CB9-B378-117DD0AF83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874" y="4784560"/>
            <a:ext cx="1313446" cy="1576136"/>
          </a:xfrm>
          <a:prstGeom prst="rect">
            <a:avLst/>
          </a:prstGeom>
        </p:spPr>
      </p:pic>
      <p:sp>
        <p:nvSpPr>
          <p:cNvPr id="9" name="Content Placeholder 4">
            <a:extLst>
              <a:ext uri="{FF2B5EF4-FFF2-40B4-BE49-F238E27FC236}">
                <a16:creationId xmlns:a16="http://schemas.microsoft.com/office/drawing/2014/main" id="{CFF3A2D6-3C17-41D6-ACEF-854FB5450BBC}"/>
              </a:ext>
            </a:extLst>
          </p:cNvPr>
          <p:cNvSpPr>
            <a:spLocks noGrp="1"/>
          </p:cNvSpPr>
          <p:nvPr>
            <p:ph idx="1"/>
          </p:nvPr>
        </p:nvSpPr>
        <p:spPr>
          <a:xfrm>
            <a:off x="177457" y="5056986"/>
            <a:ext cx="5897820" cy="1273751"/>
          </a:xfrm>
        </p:spPr>
        <p:txBody>
          <a:bodyPr>
            <a:normAutofit/>
          </a:bodyPr>
          <a:lstStyle/>
          <a:p>
            <a:pPr marL="0" indent="0">
              <a:spcBef>
                <a:spcPts val="0"/>
              </a:spcBef>
              <a:buNone/>
            </a:pPr>
            <a:r>
              <a:rPr lang="en-US" sz="1200" b="1" dirty="0">
                <a:latin typeface="Tahoma" panose="020B0604030504040204" pitchFamily="34" charset="0"/>
                <a:ea typeface="Tahoma" panose="020B0604030504040204" pitchFamily="34" charset="0"/>
                <a:cs typeface="Tahoma" panose="020B0604030504040204" pitchFamily="34" charset="0"/>
              </a:rPr>
              <a:t>“Second, triangulation of a wider range of research methods and data source should be undertaken. Beyond triangulation of surveys and interviews or log files, MOOC scholars are encouraged to combine other research methods to triangulate findings, such as diary studies and focus groups.” (p. 605)</a:t>
            </a:r>
          </a:p>
        </p:txBody>
      </p:sp>
    </p:spTree>
    <p:extLst>
      <p:ext uri="{BB962C8B-B14F-4D97-AF65-F5344CB8AC3E}">
        <p14:creationId xmlns:p14="http://schemas.microsoft.com/office/powerpoint/2010/main" val="2474287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273018" y="491029"/>
            <a:ext cx="8432070" cy="638906"/>
          </a:xfrm>
        </p:spPr>
        <p:txBody>
          <a:bodyP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Quotes: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Veletsianos</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et al. (2015-2016)</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46177" y="1255776"/>
            <a:ext cx="6827520" cy="4791456"/>
          </a:xfrm>
        </p:spPr>
        <p:txBody>
          <a:bodyPr>
            <a:noAutofit/>
          </a:bodyPr>
          <a:lstStyle/>
          <a:p>
            <a:pPr marL="0"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To gain a deeper and more diverse understanding of the MOOC phenomenon, researchers need to use multiple research approaches (e.g., ethnography, phenomenology, discourse analysis) add content to them.</a:t>
            </a:r>
            <a:r>
              <a:rPr lang="en-US" sz="2000" b="1" dirty="0">
                <a:latin typeface="Tahoma" panose="020B0604030504040204" pitchFamily="34" charset="0"/>
                <a:ea typeface="Tahoma" panose="020B0604030504040204" pitchFamily="34" charset="0"/>
                <a:cs typeface="Tahoma" panose="020B0604030504040204" pitchFamily="34" charset="0"/>
              </a:rPr>
              <a:t>” (p. 583)</a:t>
            </a:r>
            <a:br>
              <a:rPr lang="en-US" sz="1100" b="1" dirty="0">
                <a:latin typeface="Tahoma" panose="020B0604030504040204" pitchFamily="34" charset="0"/>
                <a:ea typeface="Tahoma" panose="020B0604030504040204" pitchFamily="34" charset="0"/>
                <a:cs typeface="Tahoma" panose="020B0604030504040204" pitchFamily="34" charset="0"/>
              </a:rPr>
            </a:br>
            <a:endParaRPr lang="en-US" sz="11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dirty="0" err="1">
                <a:latin typeface="Tahoma" panose="020B0604030504040204" pitchFamily="34" charset="0"/>
                <a:ea typeface="Tahoma" panose="020B0604030504040204" pitchFamily="34" charset="0"/>
                <a:cs typeface="Tahoma" panose="020B0604030504040204" pitchFamily="34" charset="0"/>
              </a:rPr>
              <a:t>Veletsianos</a:t>
            </a:r>
            <a:r>
              <a:rPr lang="en-US" sz="1400" b="1" dirty="0">
                <a:latin typeface="Tahoma" panose="020B0604030504040204" pitchFamily="34" charset="0"/>
                <a:ea typeface="Tahoma" panose="020B0604030504040204" pitchFamily="34" charset="0"/>
                <a:cs typeface="Tahoma" panose="020B0604030504040204" pitchFamily="34" charset="0"/>
              </a:rPr>
              <a:t>, Collier, &amp; Schneider (2015, May), Digging deeper into learners’ experiences in MOOCs: Participation in social networks outside of MOOCs, notetaking and contexts surrounding content consumption. </a:t>
            </a:r>
            <a:r>
              <a:rPr lang="en-US" sz="1400" b="1" i="1" dirty="0">
                <a:latin typeface="Tahoma" panose="020B0604030504040204" pitchFamily="34" charset="0"/>
                <a:ea typeface="Tahoma" panose="020B0604030504040204" pitchFamily="34" charset="0"/>
                <a:cs typeface="Tahoma" panose="020B0604030504040204" pitchFamily="34" charset="0"/>
              </a:rPr>
              <a:t>BJET</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i="1" dirty="0">
                <a:latin typeface="Tahoma" panose="020B0604030504040204" pitchFamily="34" charset="0"/>
                <a:ea typeface="Tahoma" panose="020B0604030504040204" pitchFamily="34" charset="0"/>
                <a:cs typeface="Tahoma" panose="020B0604030504040204" pitchFamily="34" charset="0"/>
              </a:rPr>
              <a:t>46</a:t>
            </a:r>
            <a:r>
              <a:rPr lang="en-US" sz="1400" b="1" dirty="0">
                <a:latin typeface="Tahoma" panose="020B0604030504040204" pitchFamily="34" charset="0"/>
                <a:ea typeface="Tahoma" panose="020B0604030504040204" pitchFamily="34" charset="0"/>
                <a:cs typeface="Tahoma" panose="020B0604030504040204" pitchFamily="34" charset="0"/>
              </a:rPr>
              <a:t>(3), 570-587.</a:t>
            </a:r>
          </a:p>
          <a:p>
            <a:pPr marL="0" indent="0">
              <a:spcAft>
                <a:spcPts val="0"/>
              </a:spcAft>
              <a:buNone/>
            </a:pPr>
            <a:endParaRPr lang="en-US" sz="16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Dependence on Particular Research Methods May Restrict our Understanding of MOOCs.</a:t>
            </a:r>
            <a:r>
              <a:rPr lang="en-US" sz="2400" b="1" dirty="0">
                <a:latin typeface="Tahoma" panose="020B0604030504040204" pitchFamily="34" charset="0"/>
                <a:ea typeface="Tahoma" panose="020B0604030504040204" pitchFamily="34" charset="0"/>
                <a:cs typeface="Tahoma" panose="020B0604030504040204" pitchFamily="34" charset="0"/>
              </a:rPr>
              <a:t>”</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George </a:t>
            </a:r>
            <a:r>
              <a:rPr lang="en-US" sz="1400" b="1" dirty="0" err="1">
                <a:solidFill>
                  <a:schemeClr val="tx1"/>
                </a:solidFill>
                <a:latin typeface="Tahoma" panose="020B0604030504040204" pitchFamily="34" charset="0"/>
                <a:ea typeface="Tahoma" panose="020B0604030504040204" pitchFamily="34" charset="0"/>
                <a:cs typeface="Tahoma" panose="020B0604030504040204" pitchFamily="34" charset="0"/>
              </a:rPr>
              <a:t>Veletsianos</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&amp; Peter Shepherdson’s Study (2016). Systematic Analysis and Synthesis of the Empirical MOOC Literature Published in 2013-2015. </a:t>
            </a:r>
            <a:r>
              <a:rPr lang="en-US" sz="1400" b="1" i="1" dirty="0">
                <a:solidFill>
                  <a:schemeClr val="tx1"/>
                </a:solidFill>
                <a:latin typeface="Tahoma" panose="020B0604030504040204" pitchFamily="34" charset="0"/>
                <a:ea typeface="Tahoma" panose="020B0604030504040204" pitchFamily="34" charset="0"/>
                <a:cs typeface="Tahoma" panose="020B0604030504040204" pitchFamily="34" charset="0"/>
              </a:rPr>
              <a:t>IRRODL</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3"/>
              </a:rPr>
              <a:t>http://www.irrodl.org/index.php/irrodl/article/view/2448/3655</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lvl="1">
              <a:lnSpc>
                <a:spcPct val="170000"/>
              </a:lnSpc>
            </a:pP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FFFB205-37CD-4A33-AE6A-585D0A9E2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3696" y="4292093"/>
            <a:ext cx="1670303" cy="2091145"/>
          </a:xfrm>
          <a:prstGeom prst="rect">
            <a:avLst/>
          </a:prstGeom>
        </p:spPr>
      </p:pic>
      <p:pic>
        <p:nvPicPr>
          <p:cNvPr id="6" name="Picture 5">
            <a:extLst>
              <a:ext uri="{FF2B5EF4-FFF2-40B4-BE49-F238E27FC236}">
                <a16:creationId xmlns:a16="http://schemas.microsoft.com/office/drawing/2014/main" id="{59D473D2-263F-4E08-84EE-C521818F8D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529" t="5636" r="31694"/>
          <a:stretch/>
        </p:blipFill>
        <p:spPr>
          <a:xfrm>
            <a:off x="7455407" y="1199785"/>
            <a:ext cx="1670303" cy="2228883"/>
          </a:xfrm>
          <a:prstGeom prst="rect">
            <a:avLst/>
          </a:prstGeom>
        </p:spPr>
      </p:pic>
      <p:pic>
        <p:nvPicPr>
          <p:cNvPr id="8" name="Picture 7">
            <a:extLst>
              <a:ext uri="{FF2B5EF4-FFF2-40B4-BE49-F238E27FC236}">
                <a16:creationId xmlns:a16="http://schemas.microsoft.com/office/drawing/2014/main" id="{993A97C1-07F9-46FE-A461-D29DCC2CAED9}"/>
              </a:ext>
            </a:extLst>
          </p:cNvPr>
          <p:cNvPicPr>
            <a:picLocks noChangeAspect="1"/>
          </p:cNvPicPr>
          <p:nvPr/>
        </p:nvPicPr>
        <p:blipFill rotWithShape="1">
          <a:blip r:embed="rId6"/>
          <a:srcRect l="18666" t="22906" r="15333" b="7610"/>
          <a:stretch/>
        </p:blipFill>
        <p:spPr>
          <a:xfrm>
            <a:off x="7455407" y="3281758"/>
            <a:ext cx="1706880" cy="1010335"/>
          </a:xfrm>
          <a:prstGeom prst="rect">
            <a:avLst/>
          </a:prstGeom>
        </p:spPr>
      </p:pic>
    </p:spTree>
    <p:extLst>
      <p:ext uri="{BB962C8B-B14F-4D97-AF65-F5344CB8AC3E}">
        <p14:creationId xmlns:p14="http://schemas.microsoft.com/office/powerpoint/2010/main" val="3883480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794768"/>
            <a:ext cx="7613178" cy="1887472"/>
          </a:xfrm>
        </p:spPr>
        <p:txBody>
          <a:bodyPr/>
          <a:lstStyle/>
          <a:p>
            <a:pPr algn="ctr"/>
            <a:r>
              <a:rPr lang="en-US" sz="6000" dirty="0"/>
              <a:t>Research Focus and Purpose</a:t>
            </a:r>
          </a:p>
        </p:txBody>
      </p:sp>
      <p:pic>
        <p:nvPicPr>
          <p:cNvPr id="8" name="Picture 8" descr="https://www.openeducationeuropa.eu/sites/default/files/legacy_files/news/MOOC_research_spotlight.gif">
            <a:extLst>
              <a:ext uri="{FF2B5EF4-FFF2-40B4-BE49-F238E27FC236}">
                <a16:creationId xmlns:a16="http://schemas.microsoft.com/office/drawing/2014/main" id="{3082CD53-A55F-4BBC-A5E3-5337A8BA1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8300"/>
            <a:ext cx="3841913" cy="29749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25A63F-88F3-4AB5-BFAC-689D12B69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22" y="3088300"/>
            <a:ext cx="4773337" cy="2974932"/>
          </a:xfrm>
          <a:prstGeom prst="rect">
            <a:avLst/>
          </a:prstGeom>
        </p:spPr>
      </p:pic>
    </p:spTree>
    <p:extLst>
      <p:ext uri="{BB962C8B-B14F-4D97-AF65-F5344CB8AC3E}">
        <p14:creationId xmlns:p14="http://schemas.microsoft.com/office/powerpoint/2010/main" val="514329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6717"/>
            <a:ext cx="7886700" cy="994172"/>
          </a:xfrm>
        </p:spPr>
        <p:txBody>
          <a:bodyPr>
            <a:normAutofit/>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MOOC Study #1: MOOC Research</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7923" y="3082751"/>
            <a:ext cx="6150077"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0F3A225-A388-4E23-9437-933AE975D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189" y="4034183"/>
            <a:ext cx="3564590" cy="2297928"/>
          </a:xfrm>
          <a:prstGeom prst="rect">
            <a:avLst/>
          </a:prstGeom>
        </p:spPr>
      </p:pic>
      <p:sp>
        <p:nvSpPr>
          <p:cNvPr id="3" name="Rectangle 2">
            <a:extLst>
              <a:ext uri="{FF2B5EF4-FFF2-40B4-BE49-F238E27FC236}">
                <a16:creationId xmlns:a16="http://schemas.microsoft.com/office/drawing/2014/main" id="{2889498F-4244-4987-998C-FE3ED4D8D689}"/>
              </a:ext>
            </a:extLst>
          </p:cNvPr>
          <p:cNvSpPr/>
          <p:nvPr/>
        </p:nvSpPr>
        <p:spPr>
          <a:xfrm>
            <a:off x="826168" y="1959769"/>
            <a:ext cx="7860632" cy="2074414"/>
          </a:xfrm>
          <a:prstGeom prst="rect">
            <a:avLst/>
          </a:prstGeom>
        </p:spPr>
        <p:txBody>
          <a:bodyPr wrap="square">
            <a:spAutoFit/>
          </a:bodyPr>
          <a:lstStyle/>
          <a:p>
            <a:pPr marL="0" marR="0" lvl="0" indent="0" algn="ctr" defTabSz="685800" rtl="0" eaLnBrk="1" fontAlgn="auto" latinLnBrk="0" hangingPunct="1">
              <a:lnSpc>
                <a:spcPct val="16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Systematic Review of Research Methods and Topics of the Empirical MOOC Literature (2014-2016) </a:t>
            </a:r>
          </a:p>
          <a:p>
            <a:pPr marL="0" marR="0" lvl="0" indent="0" algn="ctr" defTabSz="685800" rtl="0" eaLnBrk="1" fontAlgn="auto" latinLnBrk="0" hangingPunct="1">
              <a:lnSpc>
                <a:spcPct val="16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Zhu, M., Sari, A., &amp; Lee, M. M. (2018). A Systematic Review of Research Methods and Topics of the Empirical MOOC Literature (2014-2016). </a:t>
            </a:r>
            <a:r>
              <a:rPr kumimoji="0" lang="en-US" sz="1350" b="1" i="1"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The Internet and Higher Education. </a:t>
            </a:r>
            <a:r>
              <a:rPr kumimoji="0" lang="en-US" sz="135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37,31-39.</a:t>
            </a:r>
          </a:p>
        </p:txBody>
      </p:sp>
    </p:spTree>
    <p:extLst>
      <p:ext uri="{BB962C8B-B14F-4D97-AF65-F5344CB8AC3E}">
        <p14:creationId xmlns:p14="http://schemas.microsoft.com/office/powerpoint/2010/main" val="1352056163"/>
      </p:ext>
    </p:extLst>
  </p:cSld>
  <p:clrMapOvr>
    <a:masterClrMapping/>
  </p:clrMapOvr>
  <mc:AlternateContent xmlns:mc="http://schemas.openxmlformats.org/markup-compatibility/2006" xmlns:p14="http://schemas.microsoft.com/office/powerpoint/2010/main">
    <mc:Choice Requires="p14">
      <p:transition spd="slow" p14:dur="2000" advTm="72939"/>
    </mc:Choice>
    <mc:Fallback xmlns="">
      <p:transition spd="slow" advTm="7293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67" y="1045370"/>
            <a:ext cx="8484433"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Research Purpose &amp; Questions</a:t>
            </a:r>
            <a:endParaRPr lang="en-US" sz="165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Content Placeholder 2"/>
          <p:cNvSpPr>
            <a:spLocks noGrp="1"/>
          </p:cNvSpPr>
          <p:nvPr>
            <p:ph idx="1"/>
          </p:nvPr>
        </p:nvSpPr>
        <p:spPr>
          <a:xfrm>
            <a:off x="1002632" y="2116934"/>
            <a:ext cx="7512718" cy="4050678"/>
          </a:xfrm>
        </p:spPr>
        <p:txBody>
          <a:bodyPr>
            <a:normAutofit/>
          </a:bodyPr>
          <a:lstStyle/>
          <a:p>
            <a:pPr marL="0" indent="0">
              <a:lnSpc>
                <a:spcPct val="100000"/>
              </a:lnSpc>
              <a:spcBef>
                <a:spcPts val="0"/>
              </a:spcBef>
              <a:buNone/>
            </a:pPr>
            <a:r>
              <a:rPr lang="en-US" sz="1800" b="1" dirty="0">
                <a:latin typeface="Tahoma" panose="020B0604030504040204" pitchFamily="34" charset="0"/>
                <a:ea typeface="Tahoma" panose="020B0604030504040204" pitchFamily="34" charset="0"/>
                <a:cs typeface="Tahoma" panose="020B0604030504040204" pitchFamily="34" charset="0"/>
              </a:rPr>
              <a:t>T</a:t>
            </a:r>
            <a:r>
              <a:rPr lang="en-US" altLang="zh-CN" sz="1800" b="1" dirty="0">
                <a:latin typeface="Tahoma" panose="020B0604030504040204" pitchFamily="34" charset="0"/>
                <a:ea typeface="Tahoma" panose="020B0604030504040204" pitchFamily="34" charset="0"/>
                <a:cs typeface="Tahoma" panose="020B0604030504040204" pitchFamily="34" charset="0"/>
              </a:rPr>
              <a:t>o</a:t>
            </a:r>
            <a:r>
              <a:rPr lang="en-US" sz="1800" b="1" dirty="0">
                <a:latin typeface="Tahoma" panose="020B0604030504040204" pitchFamily="34" charset="0"/>
                <a:ea typeface="Tahoma" panose="020B0604030504040204" pitchFamily="34" charset="0"/>
                <a:cs typeface="Tahoma" panose="020B0604030504040204" pitchFamily="34" charset="0"/>
              </a:rPr>
              <a:t> gain a deeper and more diverse understanding of the current MOOC phenomenon by reviewing recent articles. </a:t>
            </a:r>
          </a:p>
          <a:p>
            <a:pPr marL="0" indent="0">
              <a:lnSpc>
                <a:spcPct val="100000"/>
              </a:lnSpc>
              <a:spcBef>
                <a:spcPts val="0"/>
              </a:spcBef>
              <a:buNone/>
            </a:pPr>
            <a:endParaRPr lang="en-US" sz="1800" b="1"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0"/>
              </a:spcBef>
              <a:buNone/>
            </a:pPr>
            <a:r>
              <a:rPr lang="en-US" sz="1800" b="1" dirty="0">
                <a:latin typeface="Tahoma" panose="020B0604030504040204" pitchFamily="34" charset="0"/>
                <a:ea typeface="Tahoma" panose="020B0604030504040204" pitchFamily="34" charset="0"/>
                <a:cs typeface="Tahoma" panose="020B0604030504040204" pitchFamily="34" charset="0"/>
              </a:rPr>
              <a:t>1. What are the research methods researchers employed in empirical MOOC studies?</a:t>
            </a:r>
          </a:p>
          <a:p>
            <a:pPr marL="0" indent="0">
              <a:lnSpc>
                <a:spcPct val="100000"/>
              </a:lnSpc>
              <a:spcBef>
                <a:spcPts val="0"/>
              </a:spcBef>
              <a:buNone/>
            </a:pPr>
            <a:r>
              <a:rPr lang="en-US" sz="1800" b="1" dirty="0">
                <a:latin typeface="Tahoma" panose="020B0604030504040204" pitchFamily="34" charset="0"/>
                <a:ea typeface="Tahoma" panose="020B0604030504040204" pitchFamily="34" charset="0"/>
                <a:cs typeface="Tahoma" panose="020B0604030504040204" pitchFamily="34" charset="0"/>
              </a:rPr>
              <a:t>2. What are the research topics or focuses in MOOC studies?</a:t>
            </a:r>
          </a:p>
          <a:p>
            <a:pPr marL="0" indent="0">
              <a:lnSpc>
                <a:spcPct val="100000"/>
              </a:lnSpc>
              <a:spcBef>
                <a:spcPts val="0"/>
              </a:spcBef>
              <a:buNone/>
            </a:pPr>
            <a:r>
              <a:rPr lang="en-US" sz="1800" b="1" dirty="0">
                <a:latin typeface="Tahoma" panose="020B0604030504040204" pitchFamily="34" charset="0"/>
                <a:ea typeface="Tahoma" panose="020B0604030504040204" pitchFamily="34" charset="0"/>
                <a:cs typeface="Tahoma" panose="020B0604030504040204" pitchFamily="34" charset="0"/>
              </a:rPr>
              <a:t>3. How are researchers of empirical MOOC studies geographically distributed?</a:t>
            </a:r>
          </a:p>
          <a:p>
            <a:pPr marL="0" indent="0">
              <a:lnSpc>
                <a:spcPct val="100000"/>
              </a:lnSpc>
              <a:spcBef>
                <a:spcPts val="0"/>
              </a:spcBef>
              <a:buNone/>
            </a:pPr>
            <a:r>
              <a:rPr lang="en-US" sz="1800" b="1" dirty="0">
                <a:latin typeface="Tahoma" panose="020B0604030504040204" pitchFamily="34" charset="0"/>
                <a:ea typeface="Tahoma" panose="020B0604030504040204" pitchFamily="34" charset="0"/>
                <a:cs typeface="Tahoma" panose="020B0604030504040204" pitchFamily="34" charset="0"/>
              </a:rPr>
              <a:t>4. In terms of the delivery of the MOOC, what are the countries which are attracting the most research?</a:t>
            </a:r>
          </a:p>
          <a:p>
            <a:pPr marL="0" indent="0">
              <a:lnSpc>
                <a:spcPct val="170000"/>
              </a:lnSpc>
              <a:buNone/>
            </a:pP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6394724"/>
      </p:ext>
    </p:extLst>
  </p:cSld>
  <p:clrMapOvr>
    <a:masterClrMapping/>
  </p:clrMapOvr>
  <mc:AlternateContent xmlns:mc="http://schemas.openxmlformats.org/markup-compatibility/2006" xmlns:p14="http://schemas.microsoft.com/office/powerpoint/2010/main">
    <mc:Choice Requires="p14">
      <p:transition spd="slow" p14:dur="2000" advTm="15147"/>
    </mc:Choice>
    <mc:Fallback xmlns="">
      <p:transition spd="slow" advTm="1514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29808" y="588934"/>
            <a:ext cx="8089987" cy="1236518"/>
          </a:xfrm>
        </p:spPr>
        <p:txBody>
          <a:bodyPr/>
          <a:lstStyle/>
          <a:p>
            <a:pPr algn="ct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Article Search Strategies</a:t>
            </a:r>
            <a:endParaRPr lang="en-US" sz="4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Diagram 5">
            <a:extLst>
              <a:ext uri="{FF2B5EF4-FFF2-40B4-BE49-F238E27FC236}">
                <a16:creationId xmlns:a16="http://schemas.microsoft.com/office/drawing/2014/main" id="{7DAC8256-07B6-4D5F-A96C-46E8AEF8630A}"/>
              </a:ext>
            </a:extLst>
          </p:cNvPr>
          <p:cNvGraphicFramePr/>
          <p:nvPr>
            <p:extLst/>
          </p:nvPr>
        </p:nvGraphicFramePr>
        <p:xfrm>
          <a:off x="400050" y="1397000"/>
          <a:ext cx="8423910" cy="4763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0670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371805"/>
            <a:ext cx="8210648" cy="1817300"/>
          </a:xfrm>
          <a:solidFill>
            <a:schemeClr val="bg1"/>
          </a:solidFill>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778000" y="2084832"/>
            <a:ext cx="57023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RQ1: What are the research methods researchers employed in empirical MOOC studies? (N = 146)</a:t>
            </a:r>
          </a:p>
        </p:txBody>
      </p:sp>
      <p:graphicFrame>
        <p:nvGraphicFramePr>
          <p:cNvPr id="5" name="Chart 4">
            <a:extLst>
              <a:ext uri="{FF2B5EF4-FFF2-40B4-BE49-F238E27FC236}">
                <a16:creationId xmlns:a16="http://schemas.microsoft.com/office/drawing/2014/main" id="{498F4C5F-C1CC-4E02-97A0-1CD6D0AC88C8}"/>
              </a:ext>
            </a:extLst>
          </p:cNvPr>
          <p:cNvGraphicFramePr/>
          <p:nvPr>
            <p:extLst/>
          </p:nvPr>
        </p:nvGraphicFramePr>
        <p:xfrm>
          <a:off x="1077276" y="3057398"/>
          <a:ext cx="7093743" cy="29821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756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6200" y="615145"/>
            <a:ext cx="8130449" cy="1412913"/>
          </a:xfrm>
        </p:spPr>
        <p:txBody>
          <a:bodyPr>
            <a:normAutofit/>
          </a:bodyPr>
          <a:lstStyle/>
          <a:p>
            <a:pPr algn="ctr"/>
            <a:r>
              <a:rPr lang="en-US" sz="2700" b="1" dirty="0">
                <a:latin typeface="Tahoma" panose="020B0604030504040204" pitchFamily="34" charset="0"/>
                <a:ea typeface="Tahoma" panose="020B0604030504040204" pitchFamily="34" charset="0"/>
                <a:cs typeface="Tahoma" panose="020B0604030504040204" pitchFamily="34" charset="0"/>
              </a:rPr>
              <a:t>Number of Data Sources for MOOC Research</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(2014-2016)</a:t>
            </a:r>
            <a:br>
              <a:rPr lang="en-US" sz="2000" b="1" dirty="0">
                <a:latin typeface="Tahoma" panose="020B0604030504040204" pitchFamily="34" charset="0"/>
                <a:ea typeface="Tahoma" panose="020B0604030504040204" pitchFamily="34" charset="0"/>
                <a:cs typeface="Tahoma" panose="020B0604030504040204" pitchFamily="34" charset="0"/>
              </a:rPr>
            </a:br>
            <a:r>
              <a:rPr lang="en-US" altLang="zh-CN"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a:t>
            </a:r>
            <a:endParaRPr lang="en-US"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97445974"/>
              </p:ext>
            </p:extLst>
          </p:nvPr>
        </p:nvGraphicFramePr>
        <p:xfrm>
          <a:off x="0" y="3180945"/>
          <a:ext cx="5995242" cy="3061910"/>
        </p:xfrm>
        <a:graphic>
          <a:graphicData uri="http://schemas.openxmlformats.org/drawingml/2006/table">
            <a:tbl>
              <a:tblPr firstRow="1" bandRow="1">
                <a:tableStyleId>{5C22544A-7EE6-4342-B048-85BDC9FD1C3A}</a:tableStyleId>
              </a:tblPr>
              <a:tblGrid>
                <a:gridCol w="1998414">
                  <a:extLst>
                    <a:ext uri="{9D8B030D-6E8A-4147-A177-3AD203B41FA5}">
                      <a16:colId xmlns:a16="http://schemas.microsoft.com/office/drawing/2014/main" val="20000"/>
                    </a:ext>
                  </a:extLst>
                </a:gridCol>
                <a:gridCol w="1998414">
                  <a:extLst>
                    <a:ext uri="{9D8B030D-6E8A-4147-A177-3AD203B41FA5}">
                      <a16:colId xmlns:a16="http://schemas.microsoft.com/office/drawing/2014/main" val="20001"/>
                    </a:ext>
                  </a:extLst>
                </a:gridCol>
                <a:gridCol w="1998414">
                  <a:extLst>
                    <a:ext uri="{9D8B030D-6E8A-4147-A177-3AD203B41FA5}">
                      <a16:colId xmlns:a16="http://schemas.microsoft.com/office/drawing/2014/main" val="20002"/>
                    </a:ext>
                  </a:extLst>
                </a:gridCol>
              </a:tblGrid>
              <a:tr h="561736">
                <a:tc>
                  <a:txBody>
                    <a:bodyPr/>
                    <a:lstStyle/>
                    <a:p>
                      <a:pPr algn="ctr"/>
                      <a:r>
                        <a:rPr lang="id-ID" sz="2000" b="1" dirty="0"/>
                        <a:t>NUMBER OF DATA SOURCES</a:t>
                      </a:r>
                      <a:endParaRPr lang="en-US" sz="2000" b="1" dirty="0"/>
                    </a:p>
                  </a:txBody>
                  <a:tcPr/>
                </a:tc>
                <a:tc>
                  <a:txBody>
                    <a:bodyPr/>
                    <a:lstStyle/>
                    <a:p>
                      <a:pPr algn="ctr"/>
                      <a:r>
                        <a:rPr lang="id-ID" sz="2000" b="1" dirty="0"/>
                        <a:t>TOTAL</a:t>
                      </a:r>
                      <a:endParaRPr lang="en-US" sz="2000" b="1" dirty="0"/>
                    </a:p>
                  </a:txBody>
                  <a:tcPr/>
                </a:tc>
                <a:tc>
                  <a:txBody>
                    <a:bodyPr/>
                    <a:lstStyle/>
                    <a:p>
                      <a:pPr algn="ctr"/>
                      <a:r>
                        <a:rPr lang="id-ID" sz="2000" b="1" dirty="0"/>
                        <a:t>PERCENT</a:t>
                      </a:r>
                      <a:endParaRPr lang="en-US" sz="2000" b="1" dirty="0"/>
                    </a:p>
                  </a:txBody>
                  <a:tcPr/>
                </a:tc>
                <a:extLst>
                  <a:ext uri="{0D108BD9-81ED-4DB2-BD59-A6C34878D82A}">
                    <a16:rowId xmlns:a16="http://schemas.microsoft.com/office/drawing/2014/main" val="10000"/>
                  </a:ext>
                </a:extLst>
              </a:tr>
              <a:tr h="472174">
                <a:tc>
                  <a:txBody>
                    <a:bodyPr/>
                    <a:lstStyle/>
                    <a:p>
                      <a:pPr algn="ctr"/>
                      <a:r>
                        <a:rPr lang="id-ID" sz="2000" dirty="0"/>
                        <a:t>1</a:t>
                      </a:r>
                      <a:endParaRPr lang="en-US" sz="2000" dirty="0"/>
                    </a:p>
                  </a:txBody>
                  <a:tcPr/>
                </a:tc>
                <a:tc>
                  <a:txBody>
                    <a:bodyPr/>
                    <a:lstStyle/>
                    <a:p>
                      <a:pPr algn="ctr"/>
                      <a:r>
                        <a:rPr lang="id-ID" sz="2000" dirty="0"/>
                        <a:t>64</a:t>
                      </a:r>
                      <a:endParaRPr lang="en-US" sz="2000" dirty="0"/>
                    </a:p>
                  </a:txBody>
                  <a:tcPr/>
                </a:tc>
                <a:tc>
                  <a:txBody>
                    <a:bodyPr/>
                    <a:lstStyle/>
                    <a:p>
                      <a:pPr algn="ctr"/>
                      <a:r>
                        <a:rPr lang="id-ID" sz="2000" dirty="0"/>
                        <a:t>43.84%</a:t>
                      </a:r>
                      <a:endParaRPr lang="en-US" sz="2000" dirty="0"/>
                    </a:p>
                  </a:txBody>
                  <a:tcPr/>
                </a:tc>
                <a:extLst>
                  <a:ext uri="{0D108BD9-81ED-4DB2-BD59-A6C34878D82A}">
                    <a16:rowId xmlns:a16="http://schemas.microsoft.com/office/drawing/2014/main" val="10001"/>
                  </a:ext>
                </a:extLst>
              </a:tr>
              <a:tr h="472174">
                <a:tc>
                  <a:txBody>
                    <a:bodyPr/>
                    <a:lstStyle/>
                    <a:p>
                      <a:pPr algn="ctr"/>
                      <a:r>
                        <a:rPr lang="id-ID" sz="2000" dirty="0"/>
                        <a:t>2</a:t>
                      </a:r>
                      <a:endParaRPr lang="en-US" sz="2000" dirty="0"/>
                    </a:p>
                  </a:txBody>
                  <a:tcPr/>
                </a:tc>
                <a:tc>
                  <a:txBody>
                    <a:bodyPr/>
                    <a:lstStyle/>
                    <a:p>
                      <a:pPr algn="ctr"/>
                      <a:r>
                        <a:rPr lang="id-ID" sz="2000" dirty="0"/>
                        <a:t>46</a:t>
                      </a:r>
                      <a:endParaRPr lang="en-US" sz="2000" dirty="0"/>
                    </a:p>
                  </a:txBody>
                  <a:tcPr/>
                </a:tc>
                <a:tc>
                  <a:txBody>
                    <a:bodyPr/>
                    <a:lstStyle/>
                    <a:p>
                      <a:pPr algn="ctr"/>
                      <a:r>
                        <a:rPr lang="id-ID" sz="2000" dirty="0"/>
                        <a:t>31.51%</a:t>
                      </a:r>
                      <a:endParaRPr lang="en-US" sz="2000" dirty="0"/>
                    </a:p>
                  </a:txBody>
                  <a:tcPr/>
                </a:tc>
                <a:extLst>
                  <a:ext uri="{0D108BD9-81ED-4DB2-BD59-A6C34878D82A}">
                    <a16:rowId xmlns:a16="http://schemas.microsoft.com/office/drawing/2014/main" val="10002"/>
                  </a:ext>
                </a:extLst>
              </a:tr>
              <a:tr h="472174">
                <a:tc>
                  <a:txBody>
                    <a:bodyPr/>
                    <a:lstStyle/>
                    <a:p>
                      <a:pPr algn="ctr"/>
                      <a:r>
                        <a:rPr lang="id-ID" sz="2000" dirty="0"/>
                        <a:t>3</a:t>
                      </a:r>
                      <a:endParaRPr lang="en-US" sz="2000" dirty="0"/>
                    </a:p>
                  </a:txBody>
                  <a:tcPr/>
                </a:tc>
                <a:tc>
                  <a:txBody>
                    <a:bodyPr/>
                    <a:lstStyle/>
                    <a:p>
                      <a:pPr algn="ctr"/>
                      <a:r>
                        <a:rPr lang="id-ID" sz="2000" dirty="0"/>
                        <a:t>24</a:t>
                      </a:r>
                      <a:endParaRPr lang="en-US" sz="2000" dirty="0"/>
                    </a:p>
                  </a:txBody>
                  <a:tcPr/>
                </a:tc>
                <a:tc>
                  <a:txBody>
                    <a:bodyPr/>
                    <a:lstStyle/>
                    <a:p>
                      <a:pPr algn="ctr"/>
                      <a:r>
                        <a:rPr lang="id-ID" sz="2000" dirty="0"/>
                        <a:t>16.44%</a:t>
                      </a:r>
                      <a:endParaRPr lang="en-US" sz="2000" dirty="0"/>
                    </a:p>
                  </a:txBody>
                  <a:tcPr/>
                </a:tc>
                <a:extLst>
                  <a:ext uri="{0D108BD9-81ED-4DB2-BD59-A6C34878D82A}">
                    <a16:rowId xmlns:a16="http://schemas.microsoft.com/office/drawing/2014/main" val="10003"/>
                  </a:ext>
                </a:extLst>
              </a:tr>
              <a:tr h="472174">
                <a:tc>
                  <a:txBody>
                    <a:bodyPr/>
                    <a:lstStyle/>
                    <a:p>
                      <a:pPr algn="ctr"/>
                      <a:r>
                        <a:rPr lang="id-ID" sz="2000" dirty="0"/>
                        <a:t>&gt;3</a:t>
                      </a:r>
                      <a:endParaRPr lang="en-US" sz="2000" dirty="0"/>
                    </a:p>
                  </a:txBody>
                  <a:tcPr/>
                </a:tc>
                <a:tc>
                  <a:txBody>
                    <a:bodyPr/>
                    <a:lstStyle/>
                    <a:p>
                      <a:pPr algn="ctr"/>
                      <a:r>
                        <a:rPr lang="id-ID" sz="2000" dirty="0"/>
                        <a:t>12</a:t>
                      </a:r>
                      <a:endParaRPr lang="en-US" sz="2000" dirty="0"/>
                    </a:p>
                  </a:txBody>
                  <a:tcPr/>
                </a:tc>
                <a:tc>
                  <a:txBody>
                    <a:bodyPr/>
                    <a:lstStyle/>
                    <a:p>
                      <a:pPr algn="ctr"/>
                      <a:r>
                        <a:rPr lang="id-ID" sz="2000" dirty="0"/>
                        <a:t>8.22%</a:t>
                      </a:r>
                      <a:endParaRPr lang="en-US" sz="2000" dirty="0"/>
                    </a:p>
                  </a:txBody>
                  <a:tcPr/>
                </a:tc>
                <a:extLst>
                  <a:ext uri="{0D108BD9-81ED-4DB2-BD59-A6C34878D82A}">
                    <a16:rowId xmlns:a16="http://schemas.microsoft.com/office/drawing/2014/main" val="10004"/>
                  </a:ext>
                </a:extLst>
              </a:tr>
              <a:tr h="472174">
                <a:tc>
                  <a:txBody>
                    <a:bodyPr/>
                    <a:lstStyle/>
                    <a:p>
                      <a:pPr algn="ctr"/>
                      <a:r>
                        <a:rPr lang="id-ID" sz="2000" dirty="0"/>
                        <a:t>TOTAL</a:t>
                      </a:r>
                      <a:r>
                        <a:rPr lang="id-ID" sz="2000" baseline="0" dirty="0"/>
                        <a:t> STUDIES</a:t>
                      </a:r>
                      <a:endParaRPr lang="en-US" sz="2000" dirty="0"/>
                    </a:p>
                  </a:txBody>
                  <a:tcPr/>
                </a:tc>
                <a:tc>
                  <a:txBody>
                    <a:bodyPr/>
                    <a:lstStyle/>
                    <a:p>
                      <a:pPr algn="ctr"/>
                      <a:r>
                        <a:rPr lang="id-ID" sz="2000" dirty="0"/>
                        <a:t>146</a:t>
                      </a:r>
                      <a:endParaRPr lang="en-US" sz="2000" dirty="0"/>
                    </a:p>
                  </a:txBody>
                  <a:tcPr/>
                </a:tc>
                <a:tc>
                  <a:txBody>
                    <a:bodyPr/>
                    <a:lstStyle/>
                    <a:p>
                      <a:pPr algn="ctr"/>
                      <a:r>
                        <a:rPr lang="id-ID" sz="2000" dirty="0"/>
                        <a:t>100%</a:t>
                      </a:r>
                      <a:endParaRPr lang="en-US" sz="2000" dirty="0"/>
                    </a:p>
                  </a:txBody>
                  <a:tcPr/>
                </a:tc>
                <a:extLst>
                  <a:ext uri="{0D108BD9-81ED-4DB2-BD59-A6C34878D82A}">
                    <a16:rowId xmlns:a16="http://schemas.microsoft.com/office/drawing/2014/main" val="10005"/>
                  </a:ext>
                </a:extLst>
              </a:tr>
            </a:tbl>
          </a:graphicData>
        </a:graphic>
      </p:graphicFrame>
      <p:pic>
        <p:nvPicPr>
          <p:cNvPr id="4" name="Picture 3">
            <a:extLst>
              <a:ext uri="{FF2B5EF4-FFF2-40B4-BE49-F238E27FC236}">
                <a16:creationId xmlns:a16="http://schemas.microsoft.com/office/drawing/2014/main" id="{ADB01B98-8789-4F99-B7A1-ADA733359E04}"/>
              </a:ext>
            </a:extLst>
          </p:cNvPr>
          <p:cNvPicPr>
            <a:picLocks noChangeAspect="1"/>
          </p:cNvPicPr>
          <p:nvPr/>
        </p:nvPicPr>
        <p:blipFill>
          <a:blip r:embed="rId2"/>
          <a:stretch>
            <a:fillRect/>
          </a:stretch>
        </p:blipFill>
        <p:spPr>
          <a:xfrm>
            <a:off x="5995242" y="3180945"/>
            <a:ext cx="3112941" cy="1962131"/>
          </a:xfrm>
          <a:prstGeom prst="rect">
            <a:avLst/>
          </a:prstGeom>
        </p:spPr>
      </p:pic>
      <p:sp>
        <p:nvSpPr>
          <p:cNvPr id="6" name="Rectangle 5">
            <a:extLst>
              <a:ext uri="{FF2B5EF4-FFF2-40B4-BE49-F238E27FC236}">
                <a16:creationId xmlns:a16="http://schemas.microsoft.com/office/drawing/2014/main" id="{5B4466E3-A9E6-419C-A486-EE65872573B1}"/>
              </a:ext>
            </a:extLst>
          </p:cNvPr>
          <p:cNvSpPr/>
          <p:nvPr/>
        </p:nvSpPr>
        <p:spPr>
          <a:xfrm>
            <a:off x="1772998" y="2277415"/>
            <a:ext cx="57023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RQ1: What are the research methods researchers employed in empirical MOOC studies?</a:t>
            </a:r>
          </a:p>
        </p:txBody>
      </p:sp>
    </p:spTree>
    <p:extLst>
      <p:ext uri="{BB962C8B-B14F-4D97-AF65-F5344CB8AC3E}">
        <p14:creationId xmlns:p14="http://schemas.microsoft.com/office/powerpoint/2010/main" val="3421635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MOOC Trends and Recent Data</a:t>
            </a:r>
          </a:p>
        </p:txBody>
      </p:sp>
      <p:pic>
        <p:nvPicPr>
          <p:cNvPr id="6" name="Picture 5">
            <a:extLst>
              <a:ext uri="{FF2B5EF4-FFF2-40B4-BE49-F238E27FC236}">
                <a16:creationId xmlns:a16="http://schemas.microsoft.com/office/drawing/2014/main" id="{B0EB9072-C8D9-4971-A15D-B55DCD44E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912"/>
            <a:ext cx="9144000" cy="4133088"/>
          </a:xfrm>
          <a:prstGeom prst="rect">
            <a:avLst/>
          </a:prstGeom>
        </p:spPr>
      </p:pic>
    </p:spTree>
    <p:extLst>
      <p:ext uri="{BB962C8B-B14F-4D97-AF65-F5344CB8AC3E}">
        <p14:creationId xmlns:p14="http://schemas.microsoft.com/office/powerpoint/2010/main" val="188073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267532"/>
            <a:ext cx="8210648" cy="1817300"/>
          </a:xfrm>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8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hart 3">
            <a:extLst>
              <a:ext uri="{FF2B5EF4-FFF2-40B4-BE49-F238E27FC236}">
                <a16:creationId xmlns:a16="http://schemas.microsoft.com/office/drawing/2014/main" id="{4F111E61-4AA3-4845-9153-51E264D05695}"/>
              </a:ext>
            </a:extLst>
          </p:cNvPr>
          <p:cNvGraphicFramePr/>
          <p:nvPr>
            <p:extLst>
              <p:ext uri="{D42A27DB-BD31-4B8C-83A1-F6EECF244321}">
                <p14:modId xmlns:p14="http://schemas.microsoft.com/office/powerpoint/2010/main" val="2859897495"/>
              </p:ext>
            </p:extLst>
          </p:nvPr>
        </p:nvGraphicFramePr>
        <p:xfrm>
          <a:off x="390144" y="2243329"/>
          <a:ext cx="8424672" cy="39136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A13AA3C-8B8A-4B9A-A81B-F24CFF535AEF}"/>
              </a:ext>
            </a:extLst>
          </p:cNvPr>
          <p:cNvSpPr txBox="1"/>
          <p:nvPr/>
        </p:nvSpPr>
        <p:spPr>
          <a:xfrm>
            <a:off x="4233060" y="5428106"/>
            <a:ext cx="4581756"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Primary/general focus of MOOC delivery  (out of 146 studies)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(note: some studies have more than one area of focus) </a:t>
            </a:r>
          </a:p>
        </p:txBody>
      </p:sp>
    </p:spTree>
    <p:extLst>
      <p:ext uri="{BB962C8B-B14F-4D97-AF65-F5344CB8AC3E}">
        <p14:creationId xmlns:p14="http://schemas.microsoft.com/office/powerpoint/2010/main" val="3046739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413836"/>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e 5">
            <a:extLst>
              <a:ext uri="{FF2B5EF4-FFF2-40B4-BE49-F238E27FC236}">
                <a16:creationId xmlns:a16="http://schemas.microsoft.com/office/drawing/2014/main" id="{5FC5A53D-4BDB-4C4D-979E-4C90E3E48345}"/>
              </a:ext>
            </a:extLst>
          </p:cNvPr>
          <p:cNvGraphicFramePr>
            <a:graphicFrameLocks noGrp="1"/>
          </p:cNvGraphicFramePr>
          <p:nvPr>
            <p:extLst/>
          </p:nvPr>
        </p:nvGraphicFramePr>
        <p:xfrm>
          <a:off x="156455" y="2231136"/>
          <a:ext cx="8935385" cy="3888411"/>
        </p:xfrm>
        <a:graphic>
          <a:graphicData uri="http://schemas.openxmlformats.org/drawingml/2006/table">
            <a:tbl>
              <a:tblPr firstRow="1" firstCol="1" bandRow="1">
                <a:tableStyleId>{7E9639D4-E3E2-4D34-9284-5A2195B3D0D7}</a:tableStyleId>
              </a:tblPr>
              <a:tblGrid>
                <a:gridCol w="2564566">
                  <a:extLst>
                    <a:ext uri="{9D8B030D-6E8A-4147-A177-3AD203B41FA5}">
                      <a16:colId xmlns:a16="http://schemas.microsoft.com/office/drawing/2014/main" val="20000"/>
                    </a:ext>
                  </a:extLst>
                </a:gridCol>
                <a:gridCol w="1902091">
                  <a:extLst>
                    <a:ext uri="{9D8B030D-6E8A-4147-A177-3AD203B41FA5}">
                      <a16:colId xmlns:a16="http://schemas.microsoft.com/office/drawing/2014/main" val="20001"/>
                    </a:ext>
                  </a:extLst>
                </a:gridCol>
                <a:gridCol w="2234364">
                  <a:extLst>
                    <a:ext uri="{9D8B030D-6E8A-4147-A177-3AD203B41FA5}">
                      <a16:colId xmlns:a16="http://schemas.microsoft.com/office/drawing/2014/main" val="20002"/>
                    </a:ext>
                  </a:extLst>
                </a:gridCol>
                <a:gridCol w="2234364">
                  <a:extLst>
                    <a:ext uri="{9D8B030D-6E8A-4147-A177-3AD203B41FA5}">
                      <a16:colId xmlns:a16="http://schemas.microsoft.com/office/drawing/2014/main" val="20003"/>
                    </a:ext>
                  </a:extLst>
                </a:gridCol>
              </a:tblGrid>
              <a:tr h="775111">
                <a:tc>
                  <a:txBody>
                    <a:bodyPr/>
                    <a:lstStyle/>
                    <a:p>
                      <a:pPr marL="0" marR="0">
                        <a:lnSpc>
                          <a:spcPct val="200000"/>
                        </a:lnSpc>
                        <a:spcBef>
                          <a:spcPts val="0"/>
                        </a:spcBef>
                        <a:spcAft>
                          <a:spcPts val="0"/>
                        </a:spcAft>
                      </a:pPr>
                      <a:r>
                        <a:rPr lang="en-US" sz="2000" dirty="0">
                          <a:effectLst/>
                        </a:rPr>
                        <a:t> </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Quantitative </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Qualitative </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Mixed methods</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0"/>
                  </a:ext>
                </a:extLst>
              </a:tr>
              <a:tr h="659206">
                <a:tc>
                  <a:txBody>
                    <a:bodyPr/>
                    <a:lstStyle/>
                    <a:p>
                      <a:pPr marL="0" marR="0">
                        <a:lnSpc>
                          <a:spcPct val="200000"/>
                        </a:lnSpc>
                        <a:spcBef>
                          <a:spcPts val="0"/>
                        </a:spcBef>
                        <a:spcAft>
                          <a:spcPts val="0"/>
                        </a:spcAft>
                      </a:pPr>
                      <a:r>
                        <a:rPr lang="en-US" sz="2000" dirty="0">
                          <a:effectLst/>
                        </a:rPr>
                        <a:t>Student-focused</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39</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9</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26</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659206">
                <a:tc>
                  <a:txBody>
                    <a:bodyPr/>
                    <a:lstStyle/>
                    <a:p>
                      <a:pPr marL="0" marR="0">
                        <a:lnSpc>
                          <a:spcPct val="200000"/>
                        </a:lnSpc>
                        <a:spcBef>
                          <a:spcPts val="0"/>
                        </a:spcBef>
                        <a:spcAft>
                          <a:spcPts val="0"/>
                        </a:spcAft>
                      </a:pPr>
                      <a:r>
                        <a:rPr lang="en-US" sz="2000" dirty="0">
                          <a:effectLst/>
                        </a:rPr>
                        <a:t>Design-focused</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19</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12</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17</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779592">
                <a:tc>
                  <a:txBody>
                    <a:bodyPr/>
                    <a:lstStyle/>
                    <a:p>
                      <a:pPr marL="0" marR="0">
                        <a:lnSpc>
                          <a:spcPct val="200000"/>
                        </a:lnSpc>
                        <a:spcBef>
                          <a:spcPts val="0"/>
                        </a:spcBef>
                        <a:spcAft>
                          <a:spcPts val="0"/>
                        </a:spcAft>
                      </a:pPr>
                      <a:r>
                        <a:rPr lang="en-US" sz="2000" dirty="0">
                          <a:effectLst/>
                        </a:rPr>
                        <a:t>Context and impact</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9</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6</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5</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3"/>
                  </a:ext>
                </a:extLst>
              </a:tr>
              <a:tr h="1015296">
                <a:tc>
                  <a:txBody>
                    <a:bodyPr/>
                    <a:lstStyle/>
                    <a:p>
                      <a:pPr marL="0" marR="0">
                        <a:lnSpc>
                          <a:spcPct val="200000"/>
                        </a:lnSpc>
                        <a:spcBef>
                          <a:spcPts val="0"/>
                        </a:spcBef>
                        <a:spcAft>
                          <a:spcPts val="0"/>
                        </a:spcAft>
                      </a:pPr>
                      <a:r>
                        <a:rPr lang="en-US" sz="2000" dirty="0">
                          <a:effectLst/>
                        </a:rPr>
                        <a:t>Instructor-focused</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0</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3</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2</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2757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403889"/>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7">
            <a:extLst>
              <a:ext uri="{FF2B5EF4-FFF2-40B4-BE49-F238E27FC236}">
                <a16:creationId xmlns:a16="http://schemas.microsoft.com/office/drawing/2014/main" id="{6D406ABF-6192-41A2-AFB7-DA4AD0523678}"/>
              </a:ext>
            </a:extLst>
          </p:cNvPr>
          <p:cNvGraphicFramePr>
            <a:graphicFrameLocks noGrp="1"/>
          </p:cNvGraphicFramePr>
          <p:nvPr>
            <p:ph idx="1"/>
            <p:extLst/>
          </p:nvPr>
        </p:nvGraphicFramePr>
        <p:xfrm>
          <a:off x="1230956" y="2084832"/>
          <a:ext cx="6786383" cy="4141348"/>
        </p:xfrm>
        <a:graphic>
          <a:graphicData uri="http://schemas.openxmlformats.org/drawingml/2006/table">
            <a:tbl>
              <a:tblPr firstRow="1" firstCol="1" bandRow="1">
                <a:tableStyleId>{7E9639D4-E3E2-4D34-9284-5A2195B3D0D7}</a:tableStyleId>
              </a:tblPr>
              <a:tblGrid>
                <a:gridCol w="388176">
                  <a:extLst>
                    <a:ext uri="{9D8B030D-6E8A-4147-A177-3AD203B41FA5}">
                      <a16:colId xmlns:a16="http://schemas.microsoft.com/office/drawing/2014/main" val="20000"/>
                    </a:ext>
                  </a:extLst>
                </a:gridCol>
                <a:gridCol w="5622668">
                  <a:extLst>
                    <a:ext uri="{9D8B030D-6E8A-4147-A177-3AD203B41FA5}">
                      <a16:colId xmlns:a16="http://schemas.microsoft.com/office/drawing/2014/main" val="20001"/>
                    </a:ext>
                  </a:extLst>
                </a:gridCol>
                <a:gridCol w="775539">
                  <a:extLst>
                    <a:ext uri="{9D8B030D-6E8A-4147-A177-3AD203B41FA5}">
                      <a16:colId xmlns:a16="http://schemas.microsoft.com/office/drawing/2014/main" val="20002"/>
                    </a:ext>
                  </a:extLst>
                </a:gridCol>
              </a:tblGrid>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No.</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Total</a:t>
                      </a:r>
                    </a:p>
                  </a:txBody>
                  <a:tcPr marL="37737" marR="37737" marT="37737" marB="37737"/>
                </a:tc>
                <a:extLst>
                  <a:ext uri="{0D108BD9-81ED-4DB2-BD59-A6C34878D82A}">
                    <a16:rowId xmlns:a16="http://schemas.microsoft.com/office/drawing/2014/main" val="10000"/>
                  </a:ext>
                </a:extLst>
              </a:tr>
              <a:tr h="355300">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International Review of Research in Open and Distance Learning (IRRODL)</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31</a:t>
                      </a:r>
                    </a:p>
                  </a:txBody>
                  <a:tcPr marL="37737" marR="37737" marT="37737" marB="37737"/>
                </a:tc>
                <a:extLst>
                  <a:ext uri="{0D108BD9-81ED-4DB2-BD59-A6C34878D82A}">
                    <a16:rowId xmlns:a16="http://schemas.microsoft.com/office/drawing/2014/main" val="10001"/>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2</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Computers &amp; Education</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12</a:t>
                      </a:r>
                    </a:p>
                  </a:txBody>
                  <a:tcPr marL="37737" marR="37737" marT="37737" marB="37737"/>
                </a:tc>
                <a:extLst>
                  <a:ext uri="{0D108BD9-81ED-4DB2-BD59-A6C34878D82A}">
                    <a16:rowId xmlns:a16="http://schemas.microsoft.com/office/drawing/2014/main" val="10002"/>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3</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British Journal of Educational Technology</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9</a:t>
                      </a:r>
                    </a:p>
                  </a:txBody>
                  <a:tcPr marL="37737" marR="37737" marT="37737" marB="37737"/>
                </a:tc>
                <a:extLst>
                  <a:ext uri="{0D108BD9-81ED-4DB2-BD59-A6C34878D82A}">
                    <a16:rowId xmlns:a16="http://schemas.microsoft.com/office/drawing/2014/main" val="10003"/>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4</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Online Learning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7</a:t>
                      </a:r>
                    </a:p>
                  </a:txBody>
                  <a:tcPr marL="37737" marR="37737" marT="37737" marB="37737"/>
                </a:tc>
                <a:extLst>
                  <a:ext uri="{0D108BD9-81ED-4DB2-BD59-A6C34878D82A}">
                    <a16:rowId xmlns:a16="http://schemas.microsoft.com/office/drawing/2014/main" val="10004"/>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Distance Education</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5"/>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6</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Educational Media International</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6"/>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7</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Internet and Higher Education</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7"/>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8</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 of Computer Assisted Learning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8"/>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9</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Computers in Human Behavior</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4</a:t>
                      </a:r>
                    </a:p>
                  </a:txBody>
                  <a:tcPr marL="37737" marR="37737" marT="37737" marB="37737"/>
                </a:tc>
                <a:extLst>
                  <a:ext uri="{0D108BD9-81ED-4DB2-BD59-A6C34878D82A}">
                    <a16:rowId xmlns:a16="http://schemas.microsoft.com/office/drawing/2014/main" val="10009"/>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10</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Open Learning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4</a:t>
                      </a:r>
                    </a:p>
                  </a:txBody>
                  <a:tcPr marL="37737" marR="37737" marT="37737" marB="37737"/>
                </a:tc>
                <a:extLst>
                  <a:ext uri="{0D108BD9-81ED-4DB2-BD59-A6C34878D82A}">
                    <a16:rowId xmlns:a16="http://schemas.microsoft.com/office/drawing/2014/main" val="10010"/>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11</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 of Online Learning and Teaching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3</a:t>
                      </a:r>
                    </a:p>
                  </a:txBody>
                  <a:tcPr marL="37737" marR="37737" marT="37737" marB="37737"/>
                </a:tc>
                <a:extLst>
                  <a:ext uri="{0D108BD9-81ED-4DB2-BD59-A6C34878D82A}">
                    <a16:rowId xmlns:a16="http://schemas.microsoft.com/office/drawing/2014/main" val="10011"/>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12</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Journal of Asynchronous Learning Network</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3</a:t>
                      </a:r>
                    </a:p>
                  </a:txBody>
                  <a:tcPr marL="37737" marR="37737" marT="37737" marB="3773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613054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6716"/>
            <a:ext cx="8058150" cy="80305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Findings </a:t>
            </a:r>
            <a:r>
              <a:rPr lang="en-US" altLang="zh-CN" sz="18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5752C7F1-8478-474E-8F91-D714F9914F06}"/>
              </a:ext>
            </a:extLst>
          </p:cNvPr>
          <p:cNvSpPr>
            <a:spLocks noGrp="1"/>
          </p:cNvSpPr>
          <p:nvPr>
            <p:ph idx="1"/>
          </p:nvPr>
        </p:nvSpPr>
        <p:spPr>
          <a:xfrm>
            <a:off x="342900" y="2057400"/>
            <a:ext cx="8581768" cy="3657600"/>
          </a:xfrm>
        </p:spPr>
        <p:txBody>
          <a:bodyPr/>
          <a:lstStyle/>
          <a:p>
            <a:r>
              <a:rPr lang="en-US" b="1" dirty="0"/>
              <a:t>RQ3: How are researchers of empirical MOOC studies geographically distributed?</a:t>
            </a:r>
          </a:p>
        </p:txBody>
      </p:sp>
      <p:pic>
        <p:nvPicPr>
          <p:cNvPr id="3" name="Picture 2">
            <a:extLst>
              <a:ext uri="{FF2B5EF4-FFF2-40B4-BE49-F238E27FC236}">
                <a16:creationId xmlns:a16="http://schemas.microsoft.com/office/drawing/2014/main" id="{83B3DED4-7EDF-4EBC-BF07-719F043A94E4}"/>
              </a:ext>
            </a:extLst>
          </p:cNvPr>
          <p:cNvPicPr>
            <a:picLocks noChangeAspect="1"/>
          </p:cNvPicPr>
          <p:nvPr/>
        </p:nvPicPr>
        <p:blipFill>
          <a:blip r:embed="rId3"/>
          <a:stretch>
            <a:fillRect/>
          </a:stretch>
        </p:blipFill>
        <p:spPr>
          <a:xfrm>
            <a:off x="1999345" y="2762822"/>
            <a:ext cx="5698971" cy="3403273"/>
          </a:xfrm>
          <a:prstGeom prst="rect">
            <a:avLst/>
          </a:prstGeom>
        </p:spPr>
      </p:pic>
    </p:spTree>
    <p:extLst>
      <p:ext uri="{BB962C8B-B14F-4D97-AF65-F5344CB8AC3E}">
        <p14:creationId xmlns:p14="http://schemas.microsoft.com/office/powerpoint/2010/main" val="622889162"/>
      </p:ext>
    </p:extLst>
  </p:cSld>
  <p:clrMapOvr>
    <a:masterClrMapping/>
  </p:clrMapOvr>
  <mc:AlternateContent xmlns:mc="http://schemas.openxmlformats.org/markup-compatibility/2006" xmlns:p14="http://schemas.microsoft.com/office/powerpoint/2010/main">
    <mc:Choice Requires="p14">
      <p:transition spd="slow" p14:dur="2000" advTm="15331"/>
    </mc:Choice>
    <mc:Fallback xmlns="">
      <p:transition spd="slow" advTm="1533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387847"/>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B415C10-2AE7-485F-9B4C-8BD19CFEF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4018" y="2586287"/>
            <a:ext cx="6600260" cy="3771900"/>
          </a:xfrm>
          <a:prstGeom prst="rect">
            <a:avLst/>
          </a:prstGeom>
        </p:spPr>
      </p:pic>
      <p:sp>
        <p:nvSpPr>
          <p:cNvPr id="7" name="Rectangle 6">
            <a:extLst>
              <a:ext uri="{FF2B5EF4-FFF2-40B4-BE49-F238E27FC236}">
                <a16:creationId xmlns:a16="http://schemas.microsoft.com/office/drawing/2014/main" id="{BDB3EBB6-F0DB-48AC-8768-3434A0556028}"/>
              </a:ext>
            </a:extLst>
          </p:cNvPr>
          <p:cNvSpPr/>
          <p:nvPr/>
        </p:nvSpPr>
        <p:spPr>
          <a:xfrm>
            <a:off x="624690" y="2320223"/>
            <a:ext cx="7505322" cy="36933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Location of MOOC Research Team Members (2014-2016)</a:t>
            </a:r>
            <a:endParaRPr kumimoji="0" lang="en-US" sz="1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596074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6716"/>
            <a:ext cx="8058150" cy="80305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Findings </a:t>
            </a:r>
            <a:r>
              <a:rPr lang="en-US" altLang="zh-CN" sz="18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05EA39F-75AA-492B-A8F8-854411D925A7}"/>
              </a:ext>
            </a:extLst>
          </p:cNvPr>
          <p:cNvPicPr>
            <a:picLocks noChangeAspect="1"/>
          </p:cNvPicPr>
          <p:nvPr/>
        </p:nvPicPr>
        <p:blipFill>
          <a:blip r:embed="rId3"/>
          <a:stretch>
            <a:fillRect/>
          </a:stretch>
        </p:blipFill>
        <p:spPr>
          <a:xfrm>
            <a:off x="1564660" y="2306545"/>
            <a:ext cx="6014680" cy="3911489"/>
          </a:xfrm>
          <a:prstGeom prst="rect">
            <a:avLst/>
          </a:prstGeom>
        </p:spPr>
      </p:pic>
      <p:pic>
        <p:nvPicPr>
          <p:cNvPr id="7" name="Picture 6">
            <a:extLst>
              <a:ext uri="{FF2B5EF4-FFF2-40B4-BE49-F238E27FC236}">
                <a16:creationId xmlns:a16="http://schemas.microsoft.com/office/drawing/2014/main" id="{67BEE2E6-BC5A-4676-AE33-9E0E5175E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214" y="2891183"/>
            <a:ext cx="3147126" cy="1798512"/>
          </a:xfrm>
          <a:prstGeom prst="rect">
            <a:avLst/>
          </a:prstGeom>
        </p:spPr>
      </p:pic>
    </p:spTree>
    <p:extLst>
      <p:ext uri="{BB962C8B-B14F-4D97-AF65-F5344CB8AC3E}">
        <p14:creationId xmlns:p14="http://schemas.microsoft.com/office/powerpoint/2010/main" val="4007405398"/>
      </p:ext>
    </p:extLst>
  </p:cSld>
  <p:clrMapOvr>
    <a:masterClrMapping/>
  </p:clrMapOvr>
  <mc:AlternateContent xmlns:mc="http://schemas.openxmlformats.org/markup-compatibility/2006" xmlns:p14="http://schemas.microsoft.com/office/powerpoint/2010/main">
    <mc:Choice Requires="p14">
      <p:transition spd="slow" p14:dur="2000" advTm="15331"/>
    </mc:Choice>
    <mc:Fallback xmlns="">
      <p:transition spd="slow" advTm="1533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331700"/>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778000" y="2084832"/>
            <a:ext cx="57023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RQ1: What are the research methods researchers employed in empirical MOOC studies?</a:t>
            </a:r>
          </a:p>
        </p:txBody>
      </p:sp>
      <p:pic>
        <p:nvPicPr>
          <p:cNvPr id="5" name="Picture 4">
            <a:extLst>
              <a:ext uri="{FF2B5EF4-FFF2-40B4-BE49-F238E27FC236}">
                <a16:creationId xmlns:a16="http://schemas.microsoft.com/office/drawing/2014/main" id="{A1BDD75E-1E44-43F9-9FF3-0D93AEE2AD45}"/>
              </a:ext>
            </a:extLst>
          </p:cNvPr>
          <p:cNvPicPr>
            <a:picLocks noChangeAspect="1"/>
          </p:cNvPicPr>
          <p:nvPr/>
        </p:nvPicPr>
        <p:blipFill>
          <a:blip r:embed="rId3"/>
          <a:stretch>
            <a:fillRect/>
          </a:stretch>
        </p:blipFill>
        <p:spPr>
          <a:xfrm>
            <a:off x="1916080" y="3115499"/>
            <a:ext cx="5416135" cy="3107538"/>
          </a:xfrm>
          <a:prstGeom prst="rect">
            <a:avLst/>
          </a:prstGeom>
        </p:spPr>
      </p:pic>
    </p:spTree>
    <p:extLst>
      <p:ext uri="{BB962C8B-B14F-4D97-AF65-F5344CB8AC3E}">
        <p14:creationId xmlns:p14="http://schemas.microsoft.com/office/powerpoint/2010/main" val="483111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022" y="997716"/>
            <a:ext cx="8130449" cy="1412913"/>
          </a:xfrm>
        </p:spPr>
        <p:txBody>
          <a:bodyPr>
            <a:normAutofit/>
          </a:bodyPr>
          <a:lstStyle/>
          <a:p>
            <a:pPr algn="ctr"/>
            <a:r>
              <a:rPr lang="en-US" sz="2700" b="1" dirty="0">
                <a:latin typeface="Tahoma" panose="020B0604030504040204" pitchFamily="34" charset="0"/>
                <a:ea typeface="Tahoma" panose="020B0604030504040204" pitchFamily="34" charset="0"/>
                <a:cs typeface="Tahoma" panose="020B0604030504040204" pitchFamily="34" charset="0"/>
              </a:rPr>
              <a:t>Specific Data Sources for MOOC Research</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(2014-2016)</a:t>
            </a:r>
            <a:br>
              <a:rPr lang="en-US" sz="2000" b="1" dirty="0">
                <a:latin typeface="Tahoma" panose="020B0604030504040204" pitchFamily="34" charset="0"/>
                <a:ea typeface="Tahoma" panose="020B0604030504040204" pitchFamily="34" charset="0"/>
                <a:cs typeface="Tahoma" panose="020B0604030504040204" pitchFamily="34" charset="0"/>
              </a:rPr>
            </a:br>
            <a:r>
              <a:rPr lang="en-US" altLang="zh-CN"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1291" y="2411729"/>
            <a:ext cx="6856859" cy="3918541"/>
          </a:xfrm>
          <a:prstGeom prst="rect">
            <a:avLst/>
          </a:prstGeom>
        </p:spPr>
      </p:pic>
    </p:spTree>
    <p:extLst>
      <p:ext uri="{BB962C8B-B14F-4D97-AF65-F5344CB8AC3E}">
        <p14:creationId xmlns:p14="http://schemas.microsoft.com/office/powerpoint/2010/main" val="1771187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23826" y="355763"/>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778000" y="2084832"/>
            <a:ext cx="618905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RQ1: What are the research methods researchers employed in empirical MOOC studies?</a:t>
            </a:r>
          </a:p>
        </p:txBody>
      </p:sp>
      <p:pic>
        <p:nvPicPr>
          <p:cNvPr id="6" name="Picture 5">
            <a:extLst>
              <a:ext uri="{FF2B5EF4-FFF2-40B4-BE49-F238E27FC236}">
                <a16:creationId xmlns:a16="http://schemas.microsoft.com/office/drawing/2014/main" id="{9C682569-9CBF-4D02-AF27-47C402E669DC}"/>
              </a:ext>
            </a:extLst>
          </p:cNvPr>
          <p:cNvPicPr>
            <a:picLocks noChangeAspect="1"/>
          </p:cNvPicPr>
          <p:nvPr/>
        </p:nvPicPr>
        <p:blipFill>
          <a:blip r:embed="rId3"/>
          <a:stretch>
            <a:fillRect/>
          </a:stretch>
        </p:blipFill>
        <p:spPr>
          <a:xfrm>
            <a:off x="120921" y="2957058"/>
            <a:ext cx="5561030" cy="3327664"/>
          </a:xfrm>
          <a:prstGeom prst="rect">
            <a:avLst/>
          </a:prstGeom>
        </p:spPr>
      </p:pic>
      <p:pic>
        <p:nvPicPr>
          <p:cNvPr id="5" name="Picture 4">
            <a:extLst>
              <a:ext uri="{FF2B5EF4-FFF2-40B4-BE49-F238E27FC236}">
                <a16:creationId xmlns:a16="http://schemas.microsoft.com/office/drawing/2014/main" id="{0306C5CB-A40B-4551-96D8-967FEBDCDA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5227" y="2988381"/>
            <a:ext cx="3197852" cy="1827501"/>
          </a:xfrm>
          <a:prstGeom prst="rect">
            <a:avLst/>
          </a:prstGeom>
        </p:spPr>
      </p:pic>
    </p:spTree>
    <p:extLst>
      <p:ext uri="{BB962C8B-B14F-4D97-AF65-F5344CB8AC3E}">
        <p14:creationId xmlns:p14="http://schemas.microsoft.com/office/powerpoint/2010/main" val="90574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452016"/>
            <a:ext cx="8210648" cy="1817300"/>
          </a:xfrm>
        </p:spPr>
        <p:txBody>
          <a:bodyPr/>
          <a:lstStyle/>
          <a:p>
            <a:pPr algn="ct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4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274098" y="2353228"/>
            <a:ext cx="606956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Specific Focus of MOOC Research (2014-2016)</a:t>
            </a:r>
            <a:endParaRPr kumimoji="0" lang="en-US" sz="1800" b="1" i="0" u="none" strike="noStrike" kern="1200" cap="none" spc="0" normalizeH="0" baseline="0" noProof="0" dirty="0">
              <a:ln>
                <a:noFill/>
              </a:ln>
              <a:solidFill>
                <a:srgbClr val="FF0000"/>
              </a:solidFill>
              <a:effectLst/>
              <a:uLnTx/>
              <a:uFillTx/>
              <a:latin typeface="Arial"/>
            </a:endParaRPr>
          </a:p>
        </p:txBody>
      </p:sp>
      <p:pic>
        <p:nvPicPr>
          <p:cNvPr id="5" name="Picture 4">
            <a:extLst>
              <a:ext uri="{FF2B5EF4-FFF2-40B4-BE49-F238E27FC236}">
                <a16:creationId xmlns:a16="http://schemas.microsoft.com/office/drawing/2014/main" id="{849436DA-C2C4-4E10-A9D1-C083B4950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0732" y="2722560"/>
            <a:ext cx="6177738" cy="3530438"/>
          </a:xfrm>
          <a:prstGeom prst="rect">
            <a:avLst/>
          </a:prstGeom>
        </p:spPr>
      </p:pic>
    </p:spTree>
    <p:extLst>
      <p:ext uri="{BB962C8B-B14F-4D97-AF65-F5344CB8AC3E}">
        <p14:creationId xmlns:p14="http://schemas.microsoft.com/office/powerpoint/2010/main" val="1492868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480" y="167615"/>
            <a:ext cx="8295992" cy="2366923"/>
          </a:xfrm>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Weirdness #1…</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June 15, 2017</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Massive List of MOOC Providers Around The World, Class Central</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JMOOC, K-MOOC, and T-MOOC?</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https://www.class-central.com/report/mooc-providers-list/</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B5A623A-2366-44A6-AD17-1559BA02284E}"/>
              </a:ext>
            </a:extLst>
          </p:cNvPr>
          <p:cNvPicPr>
            <a:picLocks noChangeAspect="1"/>
          </p:cNvPicPr>
          <p:nvPr/>
        </p:nvPicPr>
        <p:blipFill rotWithShape="1">
          <a:blip r:embed="rId4"/>
          <a:srcRect l="14332" t="12148" r="1722" b="1085"/>
          <a:stretch/>
        </p:blipFill>
        <p:spPr>
          <a:xfrm>
            <a:off x="45257" y="2786502"/>
            <a:ext cx="3259258" cy="1987352"/>
          </a:xfrm>
          <a:prstGeom prst="rect">
            <a:avLst/>
          </a:prstGeom>
        </p:spPr>
      </p:pic>
      <p:pic>
        <p:nvPicPr>
          <p:cNvPr id="5" name="Picture 4">
            <a:extLst>
              <a:ext uri="{FF2B5EF4-FFF2-40B4-BE49-F238E27FC236}">
                <a16:creationId xmlns:a16="http://schemas.microsoft.com/office/drawing/2014/main" id="{D7467EA9-6F35-4CA9-B28E-0BF3A985A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111" y="2697892"/>
            <a:ext cx="3138362" cy="1691228"/>
          </a:xfrm>
          <a:prstGeom prst="rect">
            <a:avLst/>
          </a:prstGeom>
        </p:spPr>
      </p:pic>
      <p:pic>
        <p:nvPicPr>
          <p:cNvPr id="7" name="Picture 6">
            <a:extLst>
              <a:ext uri="{FF2B5EF4-FFF2-40B4-BE49-F238E27FC236}">
                <a16:creationId xmlns:a16="http://schemas.microsoft.com/office/drawing/2014/main" id="{9DC58E23-0438-49BC-8158-97EFB90951CE}"/>
              </a:ext>
            </a:extLst>
          </p:cNvPr>
          <p:cNvPicPr>
            <a:picLocks noChangeAspect="1"/>
          </p:cNvPicPr>
          <p:nvPr/>
        </p:nvPicPr>
        <p:blipFill rotWithShape="1">
          <a:blip r:embed="rId6"/>
          <a:srcRect l="14433" t="18286" r="28823" b="19164"/>
          <a:stretch/>
        </p:blipFill>
        <p:spPr>
          <a:xfrm>
            <a:off x="24384" y="4330068"/>
            <a:ext cx="3259258" cy="2025470"/>
          </a:xfrm>
          <a:prstGeom prst="rect">
            <a:avLst/>
          </a:prstGeom>
        </p:spPr>
      </p:pic>
      <p:pic>
        <p:nvPicPr>
          <p:cNvPr id="8" name="Picture 7">
            <a:extLst>
              <a:ext uri="{FF2B5EF4-FFF2-40B4-BE49-F238E27FC236}">
                <a16:creationId xmlns:a16="http://schemas.microsoft.com/office/drawing/2014/main" id="{C9C383BE-3861-4F62-AE99-8535ABFDB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2861" y="4514757"/>
            <a:ext cx="3415882" cy="1840781"/>
          </a:xfrm>
          <a:prstGeom prst="rect">
            <a:avLst/>
          </a:prstGeom>
        </p:spPr>
      </p:pic>
    </p:spTree>
    <p:extLst>
      <p:ext uri="{BB962C8B-B14F-4D97-AF65-F5344CB8AC3E}">
        <p14:creationId xmlns:p14="http://schemas.microsoft.com/office/powerpoint/2010/main" val="2434102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794768"/>
            <a:ext cx="7613178" cy="1887472"/>
          </a:xfrm>
        </p:spPr>
        <p:txBody>
          <a:bodyPr/>
          <a:lstStyle/>
          <a:p>
            <a:pPr algn="ctr"/>
            <a:r>
              <a:rPr lang="en-US" sz="6000" dirty="0"/>
              <a:t>Phase #2: </a:t>
            </a:r>
            <a:br>
              <a:rPr lang="en-US" sz="6000" dirty="0"/>
            </a:br>
            <a:r>
              <a:rPr lang="en-US" sz="6000" dirty="0"/>
              <a:t>The Study Expanded</a:t>
            </a:r>
          </a:p>
        </p:txBody>
      </p:sp>
      <p:pic>
        <p:nvPicPr>
          <p:cNvPr id="5" name="Picture 4">
            <a:extLst>
              <a:ext uri="{FF2B5EF4-FFF2-40B4-BE49-F238E27FC236}">
                <a16:creationId xmlns:a16="http://schemas.microsoft.com/office/drawing/2014/main" id="{D9A2A394-8726-4ECA-8D21-0F939C47F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6092"/>
            <a:ext cx="4723518" cy="3637109"/>
          </a:xfrm>
          <a:prstGeom prst="rect">
            <a:avLst/>
          </a:prstGeom>
        </p:spPr>
      </p:pic>
      <p:pic>
        <p:nvPicPr>
          <p:cNvPr id="6" name="Picture 5">
            <a:extLst>
              <a:ext uri="{FF2B5EF4-FFF2-40B4-BE49-F238E27FC236}">
                <a16:creationId xmlns:a16="http://schemas.microsoft.com/office/drawing/2014/main" id="{34A74A89-65FD-4299-9A1E-7D1CA7062BFB}"/>
              </a:ext>
            </a:extLst>
          </p:cNvPr>
          <p:cNvPicPr>
            <a:picLocks noChangeAspect="1"/>
          </p:cNvPicPr>
          <p:nvPr/>
        </p:nvPicPr>
        <p:blipFill rotWithShape="1">
          <a:blip r:embed="rId3">
            <a:extLst>
              <a:ext uri="{28A0092B-C50C-407E-A947-70E740481C1C}">
                <a14:useLocalDpi xmlns:a14="http://schemas.microsoft.com/office/drawing/2010/main" val="0"/>
              </a:ext>
            </a:extLst>
          </a:blip>
          <a:srcRect t="142" r="27052"/>
          <a:stretch/>
        </p:blipFill>
        <p:spPr>
          <a:xfrm>
            <a:off x="5049845" y="2989849"/>
            <a:ext cx="4094155" cy="3573352"/>
          </a:xfrm>
          <a:prstGeom prst="rect">
            <a:avLst/>
          </a:prstGeom>
        </p:spPr>
      </p:pic>
    </p:spTree>
    <p:extLst>
      <p:ext uri="{BB962C8B-B14F-4D97-AF65-F5344CB8AC3E}">
        <p14:creationId xmlns:p14="http://schemas.microsoft.com/office/powerpoint/2010/main" val="2733587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6717"/>
            <a:ext cx="7886700" cy="994172"/>
          </a:xfrm>
        </p:spPr>
        <p:txBody>
          <a:bodyPr>
            <a:normAutofit/>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MOOC Study #2: MOOC Research</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7923" y="3082751"/>
            <a:ext cx="6150077"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2889498F-4244-4987-998C-FE3ED4D8D689}"/>
              </a:ext>
            </a:extLst>
          </p:cNvPr>
          <p:cNvSpPr/>
          <p:nvPr/>
        </p:nvSpPr>
        <p:spPr>
          <a:xfrm>
            <a:off x="628650" y="1959769"/>
            <a:ext cx="8058150" cy="113261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A Systematic Review of MOOC Research Methods and Topics: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Comparing 2014-2016 and 2016-2017</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6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Zhu, M., Sari, A., &amp; Bonk, C. J. (2018). Presented at Ed Media Amsterdam.</a:t>
            </a:r>
          </a:p>
        </p:txBody>
      </p:sp>
      <p:pic>
        <p:nvPicPr>
          <p:cNvPr id="13" name="Picture 12">
            <a:extLst>
              <a:ext uri="{FF2B5EF4-FFF2-40B4-BE49-F238E27FC236}">
                <a16:creationId xmlns:a16="http://schemas.microsoft.com/office/drawing/2014/main" id="{5A9F6A61-3A38-4F7B-922B-887B9A0CA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516" y="3171911"/>
            <a:ext cx="5386263" cy="3032601"/>
          </a:xfrm>
          <a:prstGeom prst="rect">
            <a:avLst/>
          </a:prstGeom>
        </p:spPr>
      </p:pic>
    </p:spTree>
    <p:extLst>
      <p:ext uri="{BB962C8B-B14F-4D97-AF65-F5344CB8AC3E}">
        <p14:creationId xmlns:p14="http://schemas.microsoft.com/office/powerpoint/2010/main" val="4271005507"/>
      </p:ext>
    </p:extLst>
  </p:cSld>
  <p:clrMapOvr>
    <a:masterClrMapping/>
  </p:clrMapOvr>
  <mc:AlternateContent xmlns:mc="http://schemas.openxmlformats.org/markup-compatibility/2006" xmlns:p14="http://schemas.microsoft.com/office/powerpoint/2010/main">
    <mc:Choice Requires="p14">
      <p:transition spd="slow" p14:dur="2000" advTm="72939"/>
    </mc:Choice>
    <mc:Fallback xmlns="">
      <p:transition spd="slow" advTm="7293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78300" y="431631"/>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a:t>
            </a:r>
            <a:b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Topics in MOOCs: </a:t>
            </a:r>
            <a:b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100009" y="5552055"/>
            <a:ext cx="78105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1a</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0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Research methods used in empirical MOOCs studies (2016 – 2017) (n=51)</a:t>
            </a:r>
          </a:p>
        </p:txBody>
      </p:sp>
      <p:graphicFrame>
        <p:nvGraphicFramePr>
          <p:cNvPr id="6" name="Chart 5">
            <a:extLst>
              <a:ext uri="{FF2B5EF4-FFF2-40B4-BE49-F238E27FC236}">
                <a16:creationId xmlns:a16="http://schemas.microsoft.com/office/drawing/2014/main" id="{13950D45-53AA-4C43-AE39-B363D1753A79}"/>
              </a:ext>
            </a:extLst>
          </p:cNvPr>
          <p:cNvGraphicFramePr/>
          <p:nvPr>
            <p:extLst/>
          </p:nvPr>
        </p:nvGraphicFramePr>
        <p:xfrm>
          <a:off x="1890584" y="2248931"/>
          <a:ext cx="5386081" cy="32034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5141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99377"/>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hart 3">
            <a:extLst>
              <a:ext uri="{FF2B5EF4-FFF2-40B4-BE49-F238E27FC236}">
                <a16:creationId xmlns:a16="http://schemas.microsoft.com/office/drawing/2014/main" id="{6004A322-C311-4C5C-A7BD-0194FB96E143}"/>
              </a:ext>
            </a:extLst>
          </p:cNvPr>
          <p:cNvGraphicFramePr/>
          <p:nvPr/>
        </p:nvGraphicFramePr>
        <p:xfrm>
          <a:off x="1292255" y="2136467"/>
          <a:ext cx="6492334" cy="352679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4B48B1E-5289-4639-93E4-C9ACD37028BD}"/>
              </a:ext>
            </a:extLst>
          </p:cNvPr>
          <p:cNvSpPr txBox="1"/>
          <p:nvPr/>
        </p:nvSpPr>
        <p:spPr>
          <a:xfrm>
            <a:off x="1013512" y="5564411"/>
            <a:ext cx="78105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1b</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6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Research methods used in empirical MOOCs studies (Note: Phase One (2014 – 2016) (n=146); Phase Two (2016 – 2017) (n=51))</a:t>
            </a:r>
          </a:p>
        </p:txBody>
      </p:sp>
    </p:spTree>
    <p:extLst>
      <p:ext uri="{BB962C8B-B14F-4D97-AF65-F5344CB8AC3E}">
        <p14:creationId xmlns:p14="http://schemas.microsoft.com/office/powerpoint/2010/main" val="2588860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19167"/>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104900" y="5334001"/>
            <a:ext cx="78105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2a</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6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Data collection methods used in empirical MOOCs studies (2016 – 2017) (n=51) (Note: some studies contain more than one data collection method)</a:t>
            </a:r>
          </a:p>
        </p:txBody>
      </p:sp>
      <p:graphicFrame>
        <p:nvGraphicFramePr>
          <p:cNvPr id="8" name="Chart 7">
            <a:extLst>
              <a:ext uri="{FF2B5EF4-FFF2-40B4-BE49-F238E27FC236}">
                <a16:creationId xmlns:a16="http://schemas.microsoft.com/office/drawing/2014/main" id="{B2EB919A-A314-4B10-AF10-C0A83B999583}"/>
              </a:ext>
            </a:extLst>
          </p:cNvPr>
          <p:cNvGraphicFramePr/>
          <p:nvPr>
            <p:extLst/>
          </p:nvPr>
        </p:nvGraphicFramePr>
        <p:xfrm>
          <a:off x="1547573" y="2136467"/>
          <a:ext cx="6139102" cy="3045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074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19167"/>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104900" y="5334001"/>
            <a:ext cx="78105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2b</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6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Data collection methods used in empirical MOOCs studies (Note: some studies contain more than one data collection method and this figure only includes the main data collection methods)</a:t>
            </a:r>
            <a:endPar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Chart 5">
            <a:extLst>
              <a:ext uri="{FF2B5EF4-FFF2-40B4-BE49-F238E27FC236}">
                <a16:creationId xmlns:a16="http://schemas.microsoft.com/office/drawing/2014/main" id="{135F0203-44FE-408E-9DBE-70A76A6B9635}"/>
              </a:ext>
            </a:extLst>
          </p:cNvPr>
          <p:cNvGraphicFramePr/>
          <p:nvPr/>
        </p:nvGraphicFramePr>
        <p:xfrm>
          <a:off x="1333499" y="2136468"/>
          <a:ext cx="6829425" cy="30927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7816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3309" y="631988"/>
            <a:ext cx="8215602" cy="1623934"/>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022183" y="5507955"/>
            <a:ext cx="78105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3a</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Specific data analysis methods for MOOC research (2014-2016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2016 – 2017)</a:t>
            </a:r>
          </a:p>
        </p:txBody>
      </p:sp>
      <p:graphicFrame>
        <p:nvGraphicFramePr>
          <p:cNvPr id="7" name="Chart 6">
            <a:extLst>
              <a:ext uri="{FF2B5EF4-FFF2-40B4-BE49-F238E27FC236}">
                <a16:creationId xmlns:a16="http://schemas.microsoft.com/office/drawing/2014/main" id="{024C7DB2-2F7E-4796-8F36-A15026CC5B8B}"/>
              </a:ext>
            </a:extLst>
          </p:cNvPr>
          <p:cNvGraphicFramePr/>
          <p:nvPr>
            <p:extLst/>
          </p:nvPr>
        </p:nvGraphicFramePr>
        <p:xfrm>
          <a:off x="2221308" y="2180272"/>
          <a:ext cx="5196840" cy="3154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9699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19167"/>
            <a:ext cx="8215602" cy="1623934"/>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038225" y="5572124"/>
            <a:ext cx="78105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3b</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Specific data analysis methods for MOOC research (Note: some studies contain more than one data analysis method)</a:t>
            </a:r>
          </a:p>
        </p:txBody>
      </p:sp>
      <p:graphicFrame>
        <p:nvGraphicFramePr>
          <p:cNvPr id="6" name="Chart 5">
            <a:extLst>
              <a:ext uri="{FF2B5EF4-FFF2-40B4-BE49-F238E27FC236}">
                <a16:creationId xmlns:a16="http://schemas.microsoft.com/office/drawing/2014/main" id="{4529F8B1-9B0A-4A4B-A9A6-AEEB828F59B1}"/>
              </a:ext>
            </a:extLst>
          </p:cNvPr>
          <p:cNvGraphicFramePr/>
          <p:nvPr/>
        </p:nvGraphicFramePr>
        <p:xfrm>
          <a:off x="1380885" y="1943101"/>
          <a:ext cx="6315074" cy="3514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3466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99773" y="462042"/>
            <a:ext cx="8044152" cy="1090533"/>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18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91DF048-8E07-4B10-8EF9-E70B3B7E4E33}"/>
              </a:ext>
            </a:extLst>
          </p:cNvPr>
          <p:cNvPicPr>
            <a:picLocks noChangeAspect="1"/>
          </p:cNvPicPr>
          <p:nvPr/>
        </p:nvPicPr>
        <p:blipFill rotWithShape="1">
          <a:blip r:embed="rId3"/>
          <a:srcRect l="13074" t="20555" r="28767" b="17917"/>
          <a:stretch/>
        </p:blipFill>
        <p:spPr>
          <a:xfrm>
            <a:off x="2622884" y="1944925"/>
            <a:ext cx="4350920" cy="4370652"/>
          </a:xfrm>
          <a:prstGeom prst="rect">
            <a:avLst/>
          </a:prstGeom>
        </p:spPr>
      </p:pic>
    </p:spTree>
    <p:extLst>
      <p:ext uri="{BB962C8B-B14F-4D97-AF65-F5344CB8AC3E}">
        <p14:creationId xmlns:p14="http://schemas.microsoft.com/office/powerpoint/2010/main" val="548159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19167"/>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038225" y="5572124"/>
            <a:ext cx="78105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4a</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Primary/general focus of MOOC delivery (2016 – 2017) (n=51) (Note: some studies contain more than one area of focus)</a:t>
            </a:r>
          </a:p>
        </p:txBody>
      </p:sp>
      <p:graphicFrame>
        <p:nvGraphicFramePr>
          <p:cNvPr id="8" name="Chart 7">
            <a:extLst>
              <a:ext uri="{FF2B5EF4-FFF2-40B4-BE49-F238E27FC236}">
                <a16:creationId xmlns:a16="http://schemas.microsoft.com/office/drawing/2014/main" id="{6A65F83A-2352-4204-A264-6DBB19AB6C71}"/>
              </a:ext>
            </a:extLst>
          </p:cNvPr>
          <p:cNvGraphicFramePr/>
          <p:nvPr>
            <p:extLst/>
          </p:nvPr>
        </p:nvGraphicFramePr>
        <p:xfrm>
          <a:off x="1272745" y="2136466"/>
          <a:ext cx="6672649" cy="31892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2080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fontScale="90000"/>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#2…</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10,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edX (Summer discounts)</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https://www.edx.org/course</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726554F-DD33-49E7-9C48-5946024B11EC}"/>
              </a:ext>
            </a:extLst>
          </p:cNvPr>
          <p:cNvPicPr>
            <a:picLocks noChangeAspect="1"/>
          </p:cNvPicPr>
          <p:nvPr/>
        </p:nvPicPr>
        <p:blipFill rotWithShape="1">
          <a:blip r:embed="rId3"/>
          <a:srcRect l="28395" t="18889" r="29476"/>
          <a:stretch/>
        </p:blipFill>
        <p:spPr>
          <a:xfrm>
            <a:off x="457200" y="2586100"/>
            <a:ext cx="2203341" cy="4124202"/>
          </a:xfrm>
          <a:prstGeom prst="rect">
            <a:avLst/>
          </a:prstGeom>
        </p:spPr>
      </p:pic>
      <p:pic>
        <p:nvPicPr>
          <p:cNvPr id="7" name="Picture 6">
            <a:extLst>
              <a:ext uri="{FF2B5EF4-FFF2-40B4-BE49-F238E27FC236}">
                <a16:creationId xmlns:a16="http://schemas.microsoft.com/office/drawing/2014/main" id="{90E1E965-5089-49F9-B77E-9FA8AD6DDBF8}"/>
              </a:ext>
            </a:extLst>
          </p:cNvPr>
          <p:cNvPicPr>
            <a:picLocks noChangeAspect="1"/>
          </p:cNvPicPr>
          <p:nvPr/>
        </p:nvPicPr>
        <p:blipFill rotWithShape="1">
          <a:blip r:embed="rId4"/>
          <a:srcRect l="24074" t="22223" r="27315" b="5348"/>
          <a:stretch/>
        </p:blipFill>
        <p:spPr>
          <a:xfrm>
            <a:off x="6174308" y="3064730"/>
            <a:ext cx="2638268" cy="3821730"/>
          </a:xfrm>
          <a:prstGeom prst="rect">
            <a:avLst/>
          </a:prstGeom>
        </p:spPr>
      </p:pic>
      <p:pic>
        <p:nvPicPr>
          <p:cNvPr id="8" name="Picture 7">
            <a:extLst>
              <a:ext uri="{FF2B5EF4-FFF2-40B4-BE49-F238E27FC236}">
                <a16:creationId xmlns:a16="http://schemas.microsoft.com/office/drawing/2014/main" id="{9766B172-DD97-4B3F-9B94-DB0CA480A0D6}"/>
              </a:ext>
            </a:extLst>
          </p:cNvPr>
          <p:cNvPicPr>
            <a:picLocks noChangeAspect="1"/>
          </p:cNvPicPr>
          <p:nvPr/>
        </p:nvPicPr>
        <p:blipFill rotWithShape="1">
          <a:blip r:embed="rId5"/>
          <a:srcRect l="26235" t="22223" r="30556" b="2221"/>
          <a:stretch/>
        </p:blipFill>
        <p:spPr>
          <a:xfrm>
            <a:off x="3390444" y="3217130"/>
            <a:ext cx="2141689" cy="3640870"/>
          </a:xfrm>
          <a:prstGeom prst="rect">
            <a:avLst/>
          </a:prstGeom>
        </p:spPr>
      </p:pic>
      <p:pic>
        <p:nvPicPr>
          <p:cNvPr id="9" name="Picture 8">
            <a:extLst>
              <a:ext uri="{FF2B5EF4-FFF2-40B4-BE49-F238E27FC236}">
                <a16:creationId xmlns:a16="http://schemas.microsoft.com/office/drawing/2014/main" id="{0017FB12-C94B-44B1-89C3-27AAA839F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8133" y="2332787"/>
            <a:ext cx="2715867" cy="2715867"/>
          </a:xfrm>
          <a:prstGeom prst="rect">
            <a:avLst/>
          </a:prstGeom>
        </p:spPr>
      </p:pic>
    </p:spTree>
    <p:extLst>
      <p:ext uri="{BB962C8B-B14F-4D97-AF65-F5344CB8AC3E}">
        <p14:creationId xmlns:p14="http://schemas.microsoft.com/office/powerpoint/2010/main" val="1522569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19167"/>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038225" y="5572124"/>
            <a:ext cx="78105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4b</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Primary/general focus of MOOC delivery (Note: some studies contain more than one area of focus)</a:t>
            </a:r>
          </a:p>
        </p:txBody>
      </p:sp>
      <p:graphicFrame>
        <p:nvGraphicFramePr>
          <p:cNvPr id="7" name="Chart 6">
            <a:extLst>
              <a:ext uri="{FF2B5EF4-FFF2-40B4-BE49-F238E27FC236}">
                <a16:creationId xmlns:a16="http://schemas.microsoft.com/office/drawing/2014/main" id="{139A16F9-064F-4731-AC39-0D1AAD4EB2FA}"/>
              </a:ext>
            </a:extLst>
          </p:cNvPr>
          <p:cNvGraphicFramePr/>
          <p:nvPr/>
        </p:nvGraphicFramePr>
        <p:xfrm>
          <a:off x="1228725" y="2057400"/>
          <a:ext cx="6915150" cy="34318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3905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6676" y="776962"/>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D2613DED-D18B-4484-8813-4F6CE831335A}"/>
              </a:ext>
            </a:extLst>
          </p:cNvPr>
          <p:cNvPicPr>
            <a:picLocks noChangeAspect="1"/>
          </p:cNvPicPr>
          <p:nvPr/>
        </p:nvPicPr>
        <p:blipFill rotWithShape="1">
          <a:blip r:embed="rId3"/>
          <a:srcRect l="13614" t="49331" r="8508" b="20107"/>
          <a:stretch/>
        </p:blipFill>
        <p:spPr>
          <a:xfrm>
            <a:off x="144633" y="2757225"/>
            <a:ext cx="8999367" cy="2557159"/>
          </a:xfrm>
          <a:prstGeom prst="rect">
            <a:avLst/>
          </a:prstGeom>
        </p:spPr>
      </p:pic>
    </p:spTree>
    <p:extLst>
      <p:ext uri="{BB962C8B-B14F-4D97-AF65-F5344CB8AC3E}">
        <p14:creationId xmlns:p14="http://schemas.microsoft.com/office/powerpoint/2010/main" val="3039041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19167"/>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057275" y="5495924"/>
            <a:ext cx="78105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5</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 location of the first author of MOOCs studies (2014 – 2017) (n=197) (Note: this figure only includes the main countries)</a:t>
            </a:r>
          </a:p>
        </p:txBody>
      </p:sp>
      <p:graphicFrame>
        <p:nvGraphicFramePr>
          <p:cNvPr id="6" name="Chart 5">
            <a:extLst>
              <a:ext uri="{FF2B5EF4-FFF2-40B4-BE49-F238E27FC236}">
                <a16:creationId xmlns:a16="http://schemas.microsoft.com/office/drawing/2014/main" id="{C9F36839-C55E-49A0-9DC5-0A69FBB9602A}"/>
              </a:ext>
            </a:extLst>
          </p:cNvPr>
          <p:cNvGraphicFramePr/>
          <p:nvPr>
            <p:extLst/>
          </p:nvPr>
        </p:nvGraphicFramePr>
        <p:xfrm>
          <a:off x="840260" y="2129809"/>
          <a:ext cx="7426410" cy="32356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2648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23826" y="459176"/>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1B724904-AF08-45CE-8E74-0AA03BC64E96}"/>
              </a:ext>
            </a:extLst>
          </p:cNvPr>
          <p:cNvSpPr txBox="1"/>
          <p:nvPr/>
        </p:nvSpPr>
        <p:spPr>
          <a:xfrm>
            <a:off x="1057275" y="5495924"/>
            <a:ext cx="78105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6</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Collaboration among the authors of MOOCs studies (2016 – 2017) (n=51)</a:t>
            </a:r>
          </a:p>
        </p:txBody>
      </p:sp>
      <p:graphicFrame>
        <p:nvGraphicFramePr>
          <p:cNvPr id="9" name="Chart 8">
            <a:extLst>
              <a:ext uri="{FF2B5EF4-FFF2-40B4-BE49-F238E27FC236}">
                <a16:creationId xmlns:a16="http://schemas.microsoft.com/office/drawing/2014/main" id="{D1DDC0D8-F938-4E08-AE6B-726BF4506532}"/>
              </a:ext>
            </a:extLst>
          </p:cNvPr>
          <p:cNvGraphicFramePr/>
          <p:nvPr>
            <p:extLst>
              <p:ext uri="{D42A27DB-BD31-4B8C-83A1-F6EECF244321}">
                <p14:modId xmlns:p14="http://schemas.microsoft.com/office/powerpoint/2010/main" val="2405341764"/>
              </p:ext>
            </p:extLst>
          </p:nvPr>
        </p:nvGraphicFramePr>
        <p:xfrm>
          <a:off x="1057275" y="2276475"/>
          <a:ext cx="7010400" cy="3083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9332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23826" y="468699"/>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1B724904-AF08-45CE-8E74-0AA03BC64E96}"/>
              </a:ext>
            </a:extLst>
          </p:cNvPr>
          <p:cNvSpPr txBox="1"/>
          <p:nvPr/>
        </p:nvSpPr>
        <p:spPr>
          <a:xfrm>
            <a:off x="918972" y="5267324"/>
            <a:ext cx="78105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7</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Countries of MOOC delivery in which the research was conducted (2014 – 2017) (n=197) (Note: this figure only includes the main countries)</a:t>
            </a:r>
          </a:p>
        </p:txBody>
      </p:sp>
      <p:graphicFrame>
        <p:nvGraphicFramePr>
          <p:cNvPr id="5" name="Chart 4">
            <a:extLst>
              <a:ext uri="{FF2B5EF4-FFF2-40B4-BE49-F238E27FC236}">
                <a16:creationId xmlns:a16="http://schemas.microsoft.com/office/drawing/2014/main" id="{5F56EFC3-2D93-4650-9A21-DA0E24826769}"/>
              </a:ext>
            </a:extLst>
          </p:cNvPr>
          <p:cNvGraphicFramePr/>
          <p:nvPr>
            <p:extLst/>
          </p:nvPr>
        </p:nvGraphicFramePr>
        <p:xfrm>
          <a:off x="1704975" y="2466974"/>
          <a:ext cx="5848350" cy="2619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4628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81360" y="670556"/>
            <a:ext cx="7857018" cy="1521712"/>
          </a:xfrm>
        </p:spPr>
        <p:txBody>
          <a:bodyPr/>
          <a:lstStyle/>
          <a:p>
            <a:pPr algn="ctr"/>
            <a:r>
              <a:rPr lang="en-US" sz="6000" dirty="0"/>
              <a:t>Phase 3:The Study has expanded again!</a:t>
            </a:r>
          </a:p>
        </p:txBody>
      </p:sp>
      <p:pic>
        <p:nvPicPr>
          <p:cNvPr id="3" name="Picture 2">
            <a:extLst>
              <a:ext uri="{FF2B5EF4-FFF2-40B4-BE49-F238E27FC236}">
                <a16:creationId xmlns:a16="http://schemas.microsoft.com/office/drawing/2014/main" id="{99899C92-5AEA-40DC-8F17-8EBE4CB8A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441" y="2634785"/>
            <a:ext cx="7507937" cy="4223215"/>
          </a:xfrm>
          <a:prstGeom prst="rect">
            <a:avLst/>
          </a:prstGeom>
        </p:spPr>
      </p:pic>
    </p:spTree>
    <p:extLst>
      <p:ext uri="{BB962C8B-B14F-4D97-AF65-F5344CB8AC3E}">
        <p14:creationId xmlns:p14="http://schemas.microsoft.com/office/powerpoint/2010/main" val="1951821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Chart 6">
            <a:extLst>
              <a:ext uri="{FF2B5EF4-FFF2-40B4-BE49-F238E27FC236}">
                <a16:creationId xmlns:a16="http://schemas.microsoft.com/office/drawing/2014/main" id="{77B38B60-3DF5-4DF8-B978-B52165460F48}"/>
              </a:ext>
            </a:extLst>
          </p:cNvPr>
          <p:cNvGraphicFramePr/>
          <p:nvPr>
            <p:extLst>
              <p:ext uri="{D42A27DB-BD31-4B8C-83A1-F6EECF244321}">
                <p14:modId xmlns:p14="http://schemas.microsoft.com/office/powerpoint/2010/main" val="3686236123"/>
              </p:ext>
            </p:extLst>
          </p:nvPr>
        </p:nvGraphicFramePr>
        <p:xfrm>
          <a:off x="1681655" y="1334814"/>
          <a:ext cx="6248400" cy="464808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3"/>
          <p:cNvSpPr>
            <a:spLocks noChangeArrowheads="1"/>
          </p:cNvSpPr>
          <p:nvPr/>
        </p:nvSpPr>
        <p:spPr bwMode="auto">
          <a:xfrm>
            <a:off x="1030014" y="6025708"/>
            <a:ext cx="820622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Figure 1</a:t>
            </a:r>
            <a:r>
              <a:rPr kumimoji="0" lang="en-US"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Number of empirical MOOC studies annually published in different journals from 2013-2018</a:t>
            </a:r>
            <a:r>
              <a:rPr kumimoji="0" lang="en-US" altLang="en-US" sz="12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(N=321 studies)</a:t>
            </a:r>
            <a:endParaRPr kumimoji="0" lang="en-US"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8" name="Title 7"/>
          <p:cNvSpPr>
            <a:spLocks noGrp="1"/>
          </p:cNvSpPr>
          <p:nvPr>
            <p:ph type="ctrTitle"/>
          </p:nvPr>
        </p:nvSpPr>
        <p:spPr>
          <a:xfrm>
            <a:off x="518824" y="267532"/>
            <a:ext cx="8090155" cy="928969"/>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Journals that published empirical MOOC studies (2013-2018)</a:t>
            </a:r>
          </a:p>
        </p:txBody>
      </p:sp>
    </p:spTree>
    <p:extLst>
      <p:ext uri="{BB962C8B-B14F-4D97-AF65-F5344CB8AC3E}">
        <p14:creationId xmlns:p14="http://schemas.microsoft.com/office/powerpoint/2010/main" val="2409866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34796" y="250787"/>
            <a:ext cx="8279853" cy="1746860"/>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Total Number of Empirical MOOC Studies Published in Different Journals from 2013-2018</a:t>
            </a:r>
          </a:p>
        </p:txBody>
      </p:sp>
      <p:graphicFrame>
        <p:nvGraphicFramePr>
          <p:cNvPr id="3" name="Table 2"/>
          <p:cNvGraphicFramePr>
            <a:graphicFrameLocks noGrp="1"/>
          </p:cNvGraphicFramePr>
          <p:nvPr>
            <p:extLst>
              <p:ext uri="{D42A27DB-BD31-4B8C-83A1-F6EECF244321}">
                <p14:modId xmlns:p14="http://schemas.microsoft.com/office/powerpoint/2010/main" val="3011675602"/>
              </p:ext>
            </p:extLst>
          </p:nvPr>
        </p:nvGraphicFramePr>
        <p:xfrm>
          <a:off x="753844" y="2459419"/>
          <a:ext cx="7612389" cy="3594540"/>
        </p:xfrm>
        <a:graphic>
          <a:graphicData uri="http://schemas.openxmlformats.org/drawingml/2006/table">
            <a:tbl>
              <a:tblPr firstRow="1" firstCol="1" bandRow="1">
                <a:tableStyleId>{073A0DAA-6AF3-43AB-8588-CEC1D06C72B9}</a:tableStyleId>
              </a:tblPr>
              <a:tblGrid>
                <a:gridCol w="5429587">
                  <a:extLst>
                    <a:ext uri="{9D8B030D-6E8A-4147-A177-3AD203B41FA5}">
                      <a16:colId xmlns:a16="http://schemas.microsoft.com/office/drawing/2014/main" val="2297353475"/>
                    </a:ext>
                  </a:extLst>
                </a:gridCol>
                <a:gridCol w="2182802">
                  <a:extLst>
                    <a:ext uri="{9D8B030D-6E8A-4147-A177-3AD203B41FA5}">
                      <a16:colId xmlns:a16="http://schemas.microsoft.com/office/drawing/2014/main" val="3320730187"/>
                    </a:ext>
                  </a:extLst>
                </a:gridCol>
              </a:tblGrid>
              <a:tr h="599090">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Journals</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Number of empirical studies</a:t>
                      </a:r>
                    </a:p>
                  </a:txBody>
                  <a:tcPr marL="68580" marR="68580" marT="0" marB="0"/>
                </a:tc>
                <a:extLst>
                  <a:ext uri="{0D108BD9-81ED-4DB2-BD59-A6C34878D82A}">
                    <a16:rowId xmlns:a16="http://schemas.microsoft.com/office/drawing/2014/main" val="2492254633"/>
                  </a:ext>
                </a:extLst>
              </a:tr>
              <a:tr h="599090">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International Review of Research in Open and Distributed Learning</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51</a:t>
                      </a:r>
                    </a:p>
                  </a:txBody>
                  <a:tcPr marL="68580" marR="68580" marT="0" marB="0"/>
                </a:tc>
                <a:extLst>
                  <a:ext uri="{0D108BD9-81ED-4DB2-BD59-A6C34878D82A}">
                    <a16:rowId xmlns:a16="http://schemas.microsoft.com/office/drawing/2014/main" val="892731575"/>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Computers &amp; Education</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22</a:t>
                      </a:r>
                    </a:p>
                  </a:txBody>
                  <a:tcPr marL="68580" marR="68580" marT="0" marB="0"/>
                </a:tc>
                <a:extLst>
                  <a:ext uri="{0D108BD9-81ED-4DB2-BD59-A6C34878D82A}">
                    <a16:rowId xmlns:a16="http://schemas.microsoft.com/office/drawing/2014/main" val="1979222300"/>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British Journal of Educational Technology</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15</a:t>
                      </a:r>
                    </a:p>
                  </a:txBody>
                  <a:tcPr marL="68580" marR="68580" marT="0" marB="0"/>
                </a:tc>
                <a:extLst>
                  <a:ext uri="{0D108BD9-81ED-4DB2-BD59-A6C34878D82A}">
                    <a16:rowId xmlns:a16="http://schemas.microsoft.com/office/drawing/2014/main" val="923315520"/>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Online Learning</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12</a:t>
                      </a:r>
                    </a:p>
                  </a:txBody>
                  <a:tcPr marL="68580" marR="68580" marT="0" marB="0"/>
                </a:tc>
                <a:extLst>
                  <a:ext uri="{0D108BD9-81ED-4DB2-BD59-A6C34878D82A}">
                    <a16:rowId xmlns:a16="http://schemas.microsoft.com/office/drawing/2014/main" val="627529759"/>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Distance Education</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11</a:t>
                      </a:r>
                    </a:p>
                  </a:txBody>
                  <a:tcPr marL="68580" marR="68580" marT="0" marB="0"/>
                </a:tc>
                <a:extLst>
                  <a:ext uri="{0D108BD9-81ED-4DB2-BD59-A6C34878D82A}">
                    <a16:rowId xmlns:a16="http://schemas.microsoft.com/office/drawing/2014/main" val="1931086240"/>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Journal of Online Learning and Teaching</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11</a:t>
                      </a:r>
                    </a:p>
                  </a:txBody>
                  <a:tcPr marL="68580" marR="68580" marT="0" marB="0"/>
                </a:tc>
                <a:extLst>
                  <a:ext uri="{0D108BD9-81ED-4DB2-BD59-A6C34878D82A}">
                    <a16:rowId xmlns:a16="http://schemas.microsoft.com/office/drawing/2014/main" val="315899370"/>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The Internet and Higher Education</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10</a:t>
                      </a:r>
                    </a:p>
                  </a:txBody>
                  <a:tcPr marL="68580" marR="68580" marT="0" marB="0"/>
                </a:tc>
                <a:extLst>
                  <a:ext uri="{0D108BD9-81ED-4DB2-BD59-A6C34878D82A}">
                    <a16:rowId xmlns:a16="http://schemas.microsoft.com/office/drawing/2014/main" val="3428836138"/>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Computers in Human Behavior</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10</a:t>
                      </a:r>
                    </a:p>
                  </a:txBody>
                  <a:tcPr marL="68580" marR="68580" marT="0" marB="0"/>
                </a:tc>
                <a:extLst>
                  <a:ext uri="{0D108BD9-81ED-4DB2-BD59-A6C34878D82A}">
                    <a16:rowId xmlns:a16="http://schemas.microsoft.com/office/drawing/2014/main" val="327907459"/>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Open Learning</a:t>
                      </a:r>
                    </a:p>
                  </a:txBody>
                  <a:tcPr marL="68580" marR="68580" marT="0" marB="0"/>
                </a:tc>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8</a:t>
                      </a:r>
                    </a:p>
                  </a:txBody>
                  <a:tcPr marL="68580" marR="68580" marT="0" marB="0"/>
                </a:tc>
                <a:extLst>
                  <a:ext uri="{0D108BD9-81ED-4DB2-BD59-A6C34878D82A}">
                    <a16:rowId xmlns:a16="http://schemas.microsoft.com/office/drawing/2014/main" val="3874340226"/>
                  </a:ext>
                </a:extLst>
              </a:tr>
            </a:tbl>
          </a:graphicData>
        </a:graphic>
      </p:graphicFrame>
      <p:sp>
        <p:nvSpPr>
          <p:cNvPr id="4" name="Rectangle 1"/>
          <p:cNvSpPr>
            <a:spLocks noChangeArrowheads="1"/>
          </p:cNvSpPr>
          <p:nvPr/>
        </p:nvSpPr>
        <p:spPr bwMode="auto">
          <a:xfrm>
            <a:off x="609600" y="1902474"/>
            <a:ext cx="837674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Table 1</a:t>
            </a:r>
            <a:endParaRPr kumimoji="0" lang="en-US"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(Note: the table only includes the top nine journals in terms of the number of empirical MOOC studies)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8866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3586" y="527656"/>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Research methods used in empirical MOOCs studies</a:t>
            </a:r>
          </a:p>
        </p:txBody>
      </p:sp>
      <p:sp>
        <p:nvSpPr>
          <p:cNvPr id="5" name="Rectangle 2"/>
          <p:cNvSpPr>
            <a:spLocks noChangeArrowheads="1"/>
          </p:cNvSpPr>
          <p:nvPr/>
        </p:nvSpPr>
        <p:spPr bwMode="auto">
          <a:xfrm>
            <a:off x="1387365" y="15660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Chart 5">
            <a:extLst>
              <a:ext uri="{FF2B5EF4-FFF2-40B4-BE49-F238E27FC236}">
                <a16:creationId xmlns:a16="http://schemas.microsoft.com/office/drawing/2014/main" id="{00000000-0008-0000-0600-000005000000}"/>
              </a:ext>
            </a:extLst>
          </p:cNvPr>
          <p:cNvGraphicFramePr/>
          <p:nvPr>
            <p:extLst>
              <p:ext uri="{D42A27DB-BD31-4B8C-83A1-F6EECF244321}">
                <p14:modId xmlns:p14="http://schemas.microsoft.com/office/powerpoint/2010/main" val="847726133"/>
              </p:ext>
            </p:extLst>
          </p:nvPr>
        </p:nvGraphicFramePr>
        <p:xfrm>
          <a:off x="1135117" y="1726094"/>
          <a:ext cx="6810703" cy="405699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3"/>
          <p:cNvSpPr>
            <a:spLocks noChangeArrowheads="1"/>
          </p:cNvSpPr>
          <p:nvPr/>
        </p:nvSpPr>
        <p:spPr bwMode="auto">
          <a:xfrm>
            <a:off x="303907" y="5789251"/>
            <a:ext cx="87719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Figure 2</a:t>
            </a:r>
            <a:r>
              <a:rPr kumimoji="0" lang="en-US" altLang="en-US" sz="14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kumimoji="0" lang="en-US" altLang="en-US" sz="1400" b="1" i="1"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Research methods used in empirical MOOCs studies from 2013-2018 (N=321 studies)</a:t>
            </a:r>
            <a:endParaRPr kumimoji="0" lang="en-US" altLang="en-US" sz="1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86193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43858" y="561632"/>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Types of MOOC research methods used in different countries</a:t>
            </a:r>
          </a:p>
        </p:txBody>
      </p:sp>
      <p:sp>
        <p:nvSpPr>
          <p:cNvPr id="3" name="Rectangle 2"/>
          <p:cNvSpPr>
            <a:spLocks noChangeArrowheads="1"/>
          </p:cNvSpPr>
          <p:nvPr/>
        </p:nvSpPr>
        <p:spPr bwMode="auto">
          <a:xfrm>
            <a:off x="777766" y="209795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40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Chart 7">
            <a:extLst>
              <a:ext uri="{FF2B5EF4-FFF2-40B4-BE49-F238E27FC236}">
                <a16:creationId xmlns:a16="http://schemas.microsoft.com/office/drawing/2014/main" id="{4BC37EF9-805B-4FE4-9D23-670AECCCB78D}"/>
              </a:ext>
            </a:extLst>
          </p:cNvPr>
          <p:cNvGraphicFramePr/>
          <p:nvPr>
            <p:extLst>
              <p:ext uri="{D42A27DB-BD31-4B8C-83A1-F6EECF244321}">
                <p14:modId xmlns:p14="http://schemas.microsoft.com/office/powerpoint/2010/main" val="3371443796"/>
              </p:ext>
            </p:extLst>
          </p:nvPr>
        </p:nvGraphicFramePr>
        <p:xfrm>
          <a:off x="777765" y="1660634"/>
          <a:ext cx="7851228" cy="388882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a:spLocks noChangeArrowheads="1"/>
          </p:cNvSpPr>
          <p:nvPr/>
        </p:nvSpPr>
        <p:spPr bwMode="auto">
          <a:xfrm>
            <a:off x="777765" y="5711593"/>
            <a:ext cx="79773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Figure 3</a:t>
            </a:r>
            <a:r>
              <a:rPr kumimoji="0" lang="en-US" altLang="en-US" sz="16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kumimoji="0" lang="en-US" altLang="en-US" sz="1600" b="1" i="1"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6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Types of MOOC research methods used in the five countries</a:t>
            </a:r>
            <a:r>
              <a:rPr kumimoji="0" lang="en-US" altLang="en-US" sz="1600" b="1" i="0" u="none" strike="noStrike" cap="none" normalizeH="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6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with the most MOOC research from 2013-2018 (N=321 studies)</a:t>
            </a:r>
            <a:endParaRPr kumimoji="0" lang="en-US" altLang="en-US" sz="16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6731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381000" y="611277"/>
            <a:ext cx="8382000" cy="1842966"/>
          </a:xfrm>
        </p:spPr>
        <p:txBody>
          <a:bodyPr>
            <a:normAutofit fontScale="90000"/>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#3…</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11,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Coursera</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https://www.coursera.org/</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C7E23A3-3D78-42D3-82C3-500B8B976191}"/>
              </a:ext>
            </a:extLst>
          </p:cNvPr>
          <p:cNvPicPr>
            <a:picLocks noChangeAspect="1"/>
          </p:cNvPicPr>
          <p:nvPr/>
        </p:nvPicPr>
        <p:blipFill rotWithShape="1">
          <a:blip r:embed="rId3"/>
          <a:srcRect l="20000" t="15599" r="1665" b="3313"/>
          <a:stretch/>
        </p:blipFill>
        <p:spPr>
          <a:xfrm>
            <a:off x="81481" y="2834215"/>
            <a:ext cx="5730844" cy="4023785"/>
          </a:xfrm>
          <a:prstGeom prst="rect">
            <a:avLst/>
          </a:prstGeom>
        </p:spPr>
      </p:pic>
      <p:pic>
        <p:nvPicPr>
          <p:cNvPr id="6" name="Picture 5">
            <a:extLst>
              <a:ext uri="{FF2B5EF4-FFF2-40B4-BE49-F238E27FC236}">
                <a16:creationId xmlns:a16="http://schemas.microsoft.com/office/drawing/2014/main" id="{DF0155AF-A1DC-4036-ABBC-582B2DDD04A2}"/>
              </a:ext>
            </a:extLst>
          </p:cNvPr>
          <p:cNvPicPr>
            <a:picLocks noChangeAspect="1"/>
          </p:cNvPicPr>
          <p:nvPr/>
        </p:nvPicPr>
        <p:blipFill rotWithShape="1">
          <a:blip r:embed="rId4"/>
          <a:srcRect l="56892" t="47818" r="707" b="14445"/>
          <a:stretch/>
        </p:blipFill>
        <p:spPr>
          <a:xfrm>
            <a:off x="5938092" y="4597653"/>
            <a:ext cx="3205909" cy="2260347"/>
          </a:xfrm>
          <a:prstGeom prst="rect">
            <a:avLst/>
          </a:prstGeom>
        </p:spPr>
      </p:pic>
    </p:spTree>
    <p:extLst>
      <p:ext uri="{BB962C8B-B14F-4D97-AF65-F5344CB8AC3E}">
        <p14:creationId xmlns:p14="http://schemas.microsoft.com/office/powerpoint/2010/main" val="1814090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502970"/>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Types of MOOC research methods used by year (2013-2018)</a:t>
            </a:r>
          </a:p>
        </p:txBody>
      </p:sp>
      <p:sp>
        <p:nvSpPr>
          <p:cNvPr id="3" name="Rectangle 2"/>
          <p:cNvSpPr>
            <a:spLocks noChangeArrowheads="1"/>
          </p:cNvSpPr>
          <p:nvPr/>
        </p:nvSpPr>
        <p:spPr bwMode="auto">
          <a:xfrm>
            <a:off x="777766" y="209795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Chart 6">
            <a:extLst>
              <a:ext uri="{FF2B5EF4-FFF2-40B4-BE49-F238E27FC236}">
                <a16:creationId xmlns:a16="http://schemas.microsoft.com/office/drawing/2014/main" id="{26808749-0F1A-427E-808D-23AC9B97CC7B}"/>
              </a:ext>
            </a:extLst>
          </p:cNvPr>
          <p:cNvGraphicFramePr/>
          <p:nvPr>
            <p:extLst>
              <p:ext uri="{D42A27DB-BD31-4B8C-83A1-F6EECF244321}">
                <p14:modId xmlns:p14="http://schemas.microsoft.com/office/powerpoint/2010/main" val="1869917670"/>
              </p:ext>
            </p:extLst>
          </p:nvPr>
        </p:nvGraphicFramePr>
        <p:xfrm>
          <a:off x="777766" y="1524000"/>
          <a:ext cx="7689939" cy="401494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p:cNvSpPr>
            <a:spLocks noChangeArrowheads="1"/>
          </p:cNvSpPr>
          <p:nvPr/>
        </p:nvSpPr>
        <p:spPr bwMode="auto">
          <a:xfrm>
            <a:off x="196887" y="5626447"/>
            <a:ext cx="89471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Figure 4</a:t>
            </a:r>
            <a:r>
              <a:rPr kumimoji="0" lang="en-US" altLang="en-US" sz="16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kumimoji="0" lang="en-US" altLang="en-US" sz="1600" b="1" i="1"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6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Types of MOOC research methods used in each year from 2013-2018 (N=321 studies)</a:t>
            </a:r>
            <a:endParaRPr kumimoji="0" lang="en-US" altLang="en-US" sz="16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4864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502970"/>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Data collection methods used in empirical MOOCs studies </a:t>
            </a:r>
          </a:p>
        </p:txBody>
      </p:sp>
      <p:sp>
        <p:nvSpPr>
          <p:cNvPr id="3" name="Rectangle 2"/>
          <p:cNvSpPr>
            <a:spLocks noChangeArrowheads="1"/>
          </p:cNvSpPr>
          <p:nvPr/>
        </p:nvSpPr>
        <p:spPr bwMode="auto">
          <a:xfrm>
            <a:off x="777766" y="209795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59323"/>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60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Chart 7">
            <a:extLst>
              <a:ext uri="{FF2B5EF4-FFF2-40B4-BE49-F238E27FC236}">
                <a16:creationId xmlns:a16="http://schemas.microsoft.com/office/drawing/2014/main" id="{66F3911A-D95D-4EDA-B41F-C9302828A7FF}"/>
              </a:ext>
            </a:extLst>
          </p:cNvPr>
          <p:cNvGraphicFramePr/>
          <p:nvPr>
            <p:extLst>
              <p:ext uri="{D42A27DB-BD31-4B8C-83A1-F6EECF244321}">
                <p14:modId xmlns:p14="http://schemas.microsoft.com/office/powerpoint/2010/main" val="2492970069"/>
              </p:ext>
            </p:extLst>
          </p:nvPr>
        </p:nvGraphicFramePr>
        <p:xfrm>
          <a:off x="666020" y="1471449"/>
          <a:ext cx="7598978" cy="378891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3"/>
          <p:cNvSpPr>
            <a:spLocks noChangeArrowheads="1"/>
          </p:cNvSpPr>
          <p:nvPr/>
        </p:nvSpPr>
        <p:spPr bwMode="auto">
          <a:xfrm>
            <a:off x="325820" y="5176282"/>
            <a:ext cx="870256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Figure 5</a:t>
            </a:r>
            <a:r>
              <a:rPr kumimoji="0" lang="en-US" altLang="en-US" sz="16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kumimoji="0" lang="en-US" altLang="en-US" sz="1600" b="1" i="1"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6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Data collection methods used in empirical MOOCs studies from 2013-2018 (N = 321 studies)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(Note: some studies contain more than one data collection method and this figure only includes the main data collection methods)</a:t>
            </a:r>
            <a:endParaRPr kumimoji="0" lang="en-US" altLang="en-US" sz="16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7017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06693" y="646329"/>
            <a:ext cx="7973427" cy="2102368"/>
          </a:xfrm>
        </p:spPr>
        <p:txBody>
          <a:bodyPr/>
          <a:lstStyle/>
          <a:p>
            <a:pPr algn="ctr"/>
            <a:r>
              <a:rPr lang="en-US" sz="4800" dirty="0"/>
              <a:t>Tired of MOOCs…?</a:t>
            </a:r>
          </a:p>
        </p:txBody>
      </p:sp>
      <p:pic>
        <p:nvPicPr>
          <p:cNvPr id="5" name="Picture 4">
            <a:extLst>
              <a:ext uri="{FF2B5EF4-FFF2-40B4-BE49-F238E27FC236}">
                <a16:creationId xmlns:a16="http://schemas.microsoft.com/office/drawing/2014/main" id="{07999D5E-109B-4073-B925-333711700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82" y="2748697"/>
            <a:ext cx="7557338" cy="4109303"/>
          </a:xfrm>
          <a:prstGeom prst="rect">
            <a:avLst/>
          </a:prstGeom>
        </p:spPr>
      </p:pic>
    </p:spTree>
    <p:extLst>
      <p:ext uri="{BB962C8B-B14F-4D97-AF65-F5344CB8AC3E}">
        <p14:creationId xmlns:p14="http://schemas.microsoft.com/office/powerpoint/2010/main" val="3794923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5F2FB-DC2C-4C16-94DC-64E0CE5D5D5B}"/>
              </a:ext>
            </a:extLst>
          </p:cNvPr>
          <p:cNvPicPr>
            <a:picLocks noChangeAspect="1"/>
          </p:cNvPicPr>
          <p:nvPr/>
        </p:nvPicPr>
        <p:blipFill rotWithShape="1">
          <a:blip r:embed="rId2"/>
          <a:srcRect l="8590" t="10699" r="25024" b="47410"/>
          <a:stretch/>
        </p:blipFill>
        <p:spPr>
          <a:xfrm>
            <a:off x="374039" y="1927945"/>
            <a:ext cx="8395921" cy="4550675"/>
          </a:xfrm>
          <a:prstGeom prst="rect">
            <a:avLst/>
          </a:prstGeom>
        </p:spPr>
      </p:pic>
      <p:sp>
        <p:nvSpPr>
          <p:cNvPr id="2" name="Title 1">
            <a:extLst>
              <a:ext uri="{FF2B5EF4-FFF2-40B4-BE49-F238E27FC236}">
                <a16:creationId xmlns:a16="http://schemas.microsoft.com/office/drawing/2014/main" id="{47BA6762-03CF-412B-8675-8DB2A69A2BDE}"/>
              </a:ext>
            </a:extLst>
          </p:cNvPr>
          <p:cNvSpPr>
            <a:spLocks noGrp="1"/>
          </p:cNvSpPr>
          <p:nvPr>
            <p:ph type="title"/>
          </p:nvPr>
        </p:nvSpPr>
        <p:spPr>
          <a:xfrm>
            <a:off x="419100" y="457200"/>
            <a:ext cx="8305802" cy="1575882"/>
          </a:xfrm>
        </p:spPr>
        <p:txBody>
          <a:bodyPr>
            <a:noAutofit/>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If not, you might read…</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1421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096E8-37A6-4D0F-A702-3BA8B38A92ED}"/>
              </a:ext>
            </a:extLst>
          </p:cNvPr>
          <p:cNvSpPr/>
          <p:nvPr/>
        </p:nvSpPr>
        <p:spPr>
          <a:xfrm>
            <a:off x="630143" y="3429000"/>
            <a:ext cx="7657823" cy="1943481"/>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Curtis J. Bonk, IU, cjbonk@</a:t>
            </a:r>
            <a:r>
              <a:rPr kumimoji="0" lang="id-ID"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ndiana.edu</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Meina Zhu, IU, </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meinzhu@iu.edu</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lvl="0">
              <a:lnSpc>
                <a:spcPct val="150000"/>
              </a:lnSpc>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Annisa</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Sari, IU, annsari@iu.edu</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9244554-C157-42A1-A0AC-9F511969B1DB}"/>
              </a:ext>
            </a:extLst>
          </p:cNvPr>
          <p:cNvPicPr>
            <a:picLocks noChangeAspect="1"/>
          </p:cNvPicPr>
          <p:nvPr/>
        </p:nvPicPr>
        <p:blipFill rotWithShape="1">
          <a:blip r:embed="rId2">
            <a:extLst>
              <a:ext uri="{28A0092B-C50C-407E-A947-70E740481C1C}">
                <a14:useLocalDpi xmlns:a14="http://schemas.microsoft.com/office/drawing/2010/main" val="0"/>
              </a:ext>
            </a:extLst>
          </a:blip>
          <a:srcRect l="13507" t="51627" r="12915"/>
          <a:stretch/>
        </p:blipFill>
        <p:spPr>
          <a:xfrm>
            <a:off x="25052" y="62631"/>
            <a:ext cx="4001121" cy="2630465"/>
          </a:xfrm>
          <a:prstGeom prst="rect">
            <a:avLst/>
          </a:prstGeom>
        </p:spPr>
      </p:pic>
      <p:pic>
        <p:nvPicPr>
          <p:cNvPr id="4" name="Picture 3">
            <a:extLst>
              <a:ext uri="{FF2B5EF4-FFF2-40B4-BE49-F238E27FC236}">
                <a16:creationId xmlns:a16="http://schemas.microsoft.com/office/drawing/2014/main" id="{48F2939E-009E-48F9-BC34-D94DC21A2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7826" y="0"/>
            <a:ext cx="4001121" cy="2774111"/>
          </a:xfrm>
          <a:prstGeom prst="rect">
            <a:avLst/>
          </a:prstGeom>
        </p:spPr>
      </p:pic>
    </p:spTree>
    <p:extLst>
      <p:ext uri="{BB962C8B-B14F-4D97-AF65-F5344CB8AC3E}">
        <p14:creationId xmlns:p14="http://schemas.microsoft.com/office/powerpoint/2010/main" val="2896152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76249" y="506019"/>
            <a:ext cx="8305612" cy="1875042"/>
          </a:xfrm>
        </p:spPr>
        <p:txBody>
          <a:bodyPr>
            <a:normAutofit fontScale="90000"/>
          </a:bodyPr>
          <a:lstStyle/>
          <a:p>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#4… </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26, 2018</a:t>
            </a:r>
            <a:br>
              <a:rPr lang="en-US"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The Future of Professional Credentialing ... in an Engagement Announcement</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Joshua Kim, Inside Higher Ed</a:t>
            </a:r>
            <a:br>
              <a:rPr lang="en-US" sz="2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https://www.insidehighered.com/digital-learning/blogs/technology-and-learning/future-professional-credentialing-engagement</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AutoShape 4" descr="Related image">
            <a:extLst>
              <a:ext uri="{FF2B5EF4-FFF2-40B4-BE49-F238E27FC236}">
                <a16:creationId xmlns:a16="http://schemas.microsoft.com/office/drawing/2014/main" id="{EF547C72-3099-4C98-9363-7FF85806E83A}"/>
              </a:ext>
            </a:extLst>
          </p:cNvPr>
          <p:cNvSpPr>
            <a:spLocks noChangeAspect="1" noChangeArrowheads="1"/>
          </p:cNvSpPr>
          <p:nvPr/>
        </p:nvSpPr>
        <p:spPr bwMode="auto">
          <a:xfrm>
            <a:off x="1581150" y="947738"/>
            <a:ext cx="6286500" cy="5267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9F8E84B-6FCC-432A-A698-19ABFD8EA5B5}"/>
              </a:ext>
            </a:extLst>
          </p:cNvPr>
          <p:cNvPicPr>
            <a:picLocks noChangeAspect="1"/>
          </p:cNvPicPr>
          <p:nvPr/>
        </p:nvPicPr>
        <p:blipFill rotWithShape="1">
          <a:blip r:embed="rId3"/>
          <a:srcRect l="15546" t="72429" r="39364" b="5668"/>
          <a:stretch/>
        </p:blipFill>
        <p:spPr>
          <a:xfrm>
            <a:off x="316156" y="3034979"/>
            <a:ext cx="8099135" cy="3112532"/>
          </a:xfrm>
          <a:prstGeom prst="rect">
            <a:avLst/>
          </a:prstGeom>
        </p:spPr>
      </p:pic>
      <p:pic>
        <p:nvPicPr>
          <p:cNvPr id="5" name="Picture 4">
            <a:extLst>
              <a:ext uri="{FF2B5EF4-FFF2-40B4-BE49-F238E27FC236}">
                <a16:creationId xmlns:a16="http://schemas.microsoft.com/office/drawing/2014/main" id="{E810D3CC-2065-4ED1-B965-E260ADB72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7650" y="3336993"/>
            <a:ext cx="1276350" cy="638176"/>
          </a:xfrm>
          <a:prstGeom prst="rect">
            <a:avLst/>
          </a:prstGeom>
        </p:spPr>
      </p:pic>
      <p:pic>
        <p:nvPicPr>
          <p:cNvPr id="7" name="Picture 6">
            <a:extLst>
              <a:ext uri="{FF2B5EF4-FFF2-40B4-BE49-F238E27FC236}">
                <a16:creationId xmlns:a16="http://schemas.microsoft.com/office/drawing/2014/main" id="{3619107B-4087-4257-AA17-AB9091A59874}"/>
              </a:ext>
            </a:extLst>
          </p:cNvPr>
          <p:cNvPicPr>
            <a:picLocks noChangeAspect="1"/>
          </p:cNvPicPr>
          <p:nvPr/>
        </p:nvPicPr>
        <p:blipFill rotWithShape="1">
          <a:blip r:embed="rId5"/>
          <a:srcRect l="15545" t="12246" r="891" b="18396"/>
          <a:stretch/>
        </p:blipFill>
        <p:spPr>
          <a:xfrm>
            <a:off x="6174464" y="5440578"/>
            <a:ext cx="3067616" cy="1413866"/>
          </a:xfrm>
          <a:prstGeom prst="rect">
            <a:avLst/>
          </a:prstGeom>
        </p:spPr>
      </p:pic>
    </p:spTree>
    <p:extLst>
      <p:ext uri="{BB962C8B-B14F-4D97-AF65-F5344CB8AC3E}">
        <p14:creationId xmlns:p14="http://schemas.microsoft.com/office/powerpoint/2010/main" val="1910360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341376"/>
            <a:ext cx="8190610" cy="2139274"/>
          </a:xfrm>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Weirdness #5…</a:t>
            </a:r>
            <a:b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January 22, 2018</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2017,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https://www.class-central.com/report/moocs-stats-and-trends-2017/</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0EC6817-464A-4E38-9D21-E5C71FBA0D66}"/>
              </a:ext>
            </a:extLst>
          </p:cNvPr>
          <p:cNvPicPr>
            <a:picLocks noChangeAspect="1"/>
          </p:cNvPicPr>
          <p:nvPr/>
        </p:nvPicPr>
        <p:blipFill rotWithShape="1">
          <a:blip r:embed="rId4"/>
          <a:srcRect t="13826" r="1666" b="2695"/>
          <a:stretch/>
        </p:blipFill>
        <p:spPr>
          <a:xfrm>
            <a:off x="933911" y="2732924"/>
            <a:ext cx="6942605" cy="3530139"/>
          </a:xfrm>
          <a:prstGeom prst="rect">
            <a:avLst/>
          </a:prstGeom>
        </p:spPr>
      </p:pic>
    </p:spTree>
    <p:extLst>
      <p:ext uri="{BB962C8B-B14F-4D97-AF65-F5344CB8AC3E}">
        <p14:creationId xmlns:p14="http://schemas.microsoft.com/office/powerpoint/2010/main" val="810073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79784" y="512064"/>
            <a:ext cx="8341758" cy="1863523"/>
          </a:xfrm>
        </p:spPr>
        <p:txBody>
          <a:bodyP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August 19, 2018</a:t>
            </a:r>
            <a:br>
              <a:rPr lang="en-US" sz="1400" dirty="0">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Cumulative Growth in Number of MOOCs, 2011-18</a:t>
            </a:r>
            <a:b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Almanac 2018, Chronicle of Higher Education</a:t>
            </a:r>
            <a:b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u="sng" dirty="0">
                <a:latin typeface="Tahoma" panose="020B0604030504040204" pitchFamily="34" charset="0"/>
                <a:ea typeface="Tahoma" panose="020B0604030504040204" pitchFamily="34" charset="0"/>
                <a:cs typeface="Tahoma" panose="020B0604030504040204" pitchFamily="34" charset="0"/>
                <a:hlinkClick r:id="rId3"/>
              </a:rPr>
              <a:t>https://www.chronicle.com/article/Top-5-MOOC-Providers-by-Number/244090?cid=cp216</a:t>
            </a:r>
            <a:r>
              <a:rPr lang="en-US" sz="1200" u="sng"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A960FB5-095E-480C-9365-8F4FFBB7AAF8}"/>
              </a:ext>
            </a:extLst>
          </p:cNvPr>
          <p:cNvPicPr>
            <a:picLocks noChangeAspect="1"/>
          </p:cNvPicPr>
          <p:nvPr/>
        </p:nvPicPr>
        <p:blipFill rotWithShape="1">
          <a:blip r:embed="rId4"/>
          <a:srcRect l="28065" t="16667" r="9943" b="5555"/>
          <a:stretch/>
        </p:blipFill>
        <p:spPr>
          <a:xfrm>
            <a:off x="5499896" y="2771767"/>
            <a:ext cx="3176916" cy="3421294"/>
          </a:xfrm>
          <a:prstGeom prst="rect">
            <a:avLst/>
          </a:prstGeom>
        </p:spPr>
      </p:pic>
      <p:pic>
        <p:nvPicPr>
          <p:cNvPr id="5" name="Picture 4">
            <a:extLst>
              <a:ext uri="{FF2B5EF4-FFF2-40B4-BE49-F238E27FC236}">
                <a16:creationId xmlns:a16="http://schemas.microsoft.com/office/drawing/2014/main" id="{67315DC3-926D-4887-9FC1-EDF12E421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53" y="2771767"/>
            <a:ext cx="5386263" cy="3032601"/>
          </a:xfrm>
          <a:prstGeom prst="rect">
            <a:avLst/>
          </a:prstGeom>
        </p:spPr>
      </p:pic>
      <p:pic>
        <p:nvPicPr>
          <p:cNvPr id="6" name="Picture 4">
            <a:extLst>
              <a:ext uri="{FF2B5EF4-FFF2-40B4-BE49-F238E27FC236}">
                <a16:creationId xmlns:a16="http://schemas.microsoft.com/office/drawing/2014/main" id="{598FEFC9-3889-403D-96C6-67E72E7CE4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0145" y="4919519"/>
            <a:ext cx="2562058" cy="128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293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756607" y="688933"/>
            <a:ext cx="7630786" cy="1916482"/>
          </a:xfrm>
        </p:spPr>
        <p:txBody>
          <a:bodyPr/>
          <a:lstStyle/>
          <a:p>
            <a:pPr algn="ctr"/>
            <a:r>
              <a:rPr lang="en-US" sz="5400" dirty="0"/>
              <a:t>MOOC Research Gaps and Summaries</a:t>
            </a:r>
          </a:p>
        </p:txBody>
      </p:sp>
      <p:pic>
        <p:nvPicPr>
          <p:cNvPr id="5" name="Picture 4">
            <a:extLst>
              <a:ext uri="{FF2B5EF4-FFF2-40B4-BE49-F238E27FC236}">
                <a16:creationId xmlns:a16="http://schemas.microsoft.com/office/drawing/2014/main" id="{762257B0-91F7-4561-B14B-4BB8B3119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465" y="2805830"/>
            <a:ext cx="7197936" cy="4052170"/>
          </a:xfrm>
          <a:prstGeom prst="rect">
            <a:avLst/>
          </a:prstGeom>
        </p:spPr>
      </p:pic>
    </p:spTree>
    <p:extLst>
      <p:ext uri="{BB962C8B-B14F-4D97-AF65-F5344CB8AC3E}">
        <p14:creationId xmlns:p14="http://schemas.microsoft.com/office/powerpoint/2010/main" val="332060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IU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IU theme</Template>
  <TotalTime>9530</TotalTime>
  <Words>1566</Words>
  <Application>Microsoft Office PowerPoint</Application>
  <PresentationFormat>On-screen Show (4:3)</PresentationFormat>
  <Paragraphs>267</Paragraphs>
  <Slides>54</Slides>
  <Notes>38</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54</vt:i4>
      </vt:variant>
    </vt:vector>
  </HeadingPairs>
  <TitlesOfParts>
    <vt:vector size="71" baseType="lpstr">
      <vt:lpstr>Arial</vt:lpstr>
      <vt:lpstr>BentonSans Black</vt:lpstr>
      <vt:lpstr>BentonSansCond Book</vt:lpstr>
      <vt:lpstr>BentonSansCond Light</vt:lpstr>
      <vt:lpstr>Berlin Sans FB Demi</vt:lpstr>
      <vt:lpstr>Calibri</vt:lpstr>
      <vt:lpstr>Calibri Light</vt:lpstr>
      <vt:lpstr>Georgia Pro Cond</vt:lpstr>
      <vt:lpstr>Lucida Bright</vt:lpstr>
      <vt:lpstr>Tahoma</vt:lpstr>
      <vt:lpstr>Wingdings</vt:lpstr>
      <vt:lpstr>IU theme</vt:lpstr>
      <vt:lpstr>12_Office Theme</vt:lpstr>
      <vt:lpstr>5_Office Theme</vt:lpstr>
      <vt:lpstr>Office Theme</vt:lpstr>
      <vt:lpstr>3_Office Theme</vt:lpstr>
      <vt:lpstr>1_Office Theme</vt:lpstr>
      <vt:lpstr>Presidential Session- Systematic Reviews of the Research on Emerging Online Technologies: What’s Been Done; What’s To Come</vt:lpstr>
      <vt:lpstr>MOOC Trends and Recent Data</vt:lpstr>
      <vt:lpstr>Weirdness #1… June 15, 2017 Massive List of MOOC Providers Around The World, Class Central JMOOC, K-MOOC, and T-MOOC? https://www.class-central.com/report/mooc-providers-list/ </vt:lpstr>
      <vt:lpstr>Weirdness #2… Email inbox: June 10, 2018 edX (Summer discounts) https://www.edx.org/course </vt:lpstr>
      <vt:lpstr>Weirdness #3… Email inbox: June 11, 2018 Coursera https://www.coursera.org/ </vt:lpstr>
      <vt:lpstr> Weirdness #4…  September 26, 2018 The Future of Professional Credentialing ... in an Engagement Announcement Joshua Kim, Inside Higher Ed https://www.insidehighered.com/digital-learning/blogs/technology-and-learning/future-professional-credentialing-engagement </vt:lpstr>
      <vt:lpstr>Weirdness #5… January 22, 2018 A Review of MOOCs Stats and Trends in 2017, Dhawal Shah, Class Central https://www.class-central.com/report/moocs-stats-and-trends-2017/ </vt:lpstr>
      <vt:lpstr>August 19, 2018 Cumulative Growth in Number of MOOCs, 2011-18 Almanac 2018, Chronicle of Higher Education https://www.chronicle.com/article/Top-5-MOOC-Providers-by-Number/244090?cid=cp216 </vt:lpstr>
      <vt:lpstr>MOOC Research Gaps and Summaries</vt:lpstr>
      <vt:lpstr>November 2014 Where is Research on Massive Open Online Courses Headed? A Data Analysis of the MOOC Research Initiative Dragan Gasevic and colleagues (including George Siemens), IRRODL http://www.irrodl.org/index.php/irrodl/article/view/1954 </vt:lpstr>
      <vt:lpstr>February 2016 A Systematic Analysis and Synthesis of the Empirical MOOC Literature Published in 2013-2015, IRRODL George Veletsianos and Peter Sheperdson http://www.irrodl.org/index.php/irrodl/article/view/2448/3655 </vt:lpstr>
      <vt:lpstr>August 2017 A Contemporary Review of Research Methods Adopted to Understand Students’ and Instructors’ Use of Massive Open Online Courses (MOOCs) Ruiqi Deng and Pierre Benckendorff</vt:lpstr>
      <vt:lpstr>Quotes: Veletsianos et al. (2015-2016)</vt:lpstr>
      <vt:lpstr>Research Focus and Purpose</vt:lpstr>
      <vt:lpstr>MOOC Study #1: MOOC Research</vt:lpstr>
      <vt:lpstr>Research Purpose &amp; Questions</vt:lpstr>
      <vt:lpstr>Article Search Strategies</vt:lpstr>
      <vt:lpstr>Systematic Review of Research Methods in MOOCs (2014-2016) (Zhu, M., Sari, A., &amp; Lee, M. M., 2018) </vt:lpstr>
      <vt:lpstr>Number of Data Sources for MOOC Research (2014-2016) (Zhu, M., Sari, A., &amp; Lee, M. M., 2018)</vt:lpstr>
      <vt:lpstr>Systematic Review of Research Methods in MOOCs (2014-2016) (Zhu, M., Sari, A., &amp; Lee, M. M., 2018) </vt:lpstr>
      <vt:lpstr>Systematic Review of Research Methods in MOOCs (2014-2016) (Zhu, M., Sari, A., &amp; Lee, M. M., 2018) </vt:lpstr>
      <vt:lpstr>Systematic Review of Research Methods in MOOCs (2014-2016) (Zhu, M., Sari, A., &amp; Lee, M. M., 2018) </vt:lpstr>
      <vt:lpstr>Findings (Zhu, M., Sari, A., &amp; Lee, M. M., 2018) </vt:lpstr>
      <vt:lpstr>Systematic Review of Research Methods in MOOCs (2014-2016) (Zhu, M., Sari, A., &amp; Lee, M. M., 2018) </vt:lpstr>
      <vt:lpstr>Findings (Zhu, M., Sari, A., &amp; Lee, M. M., 2018) </vt:lpstr>
      <vt:lpstr>Systematic Review of Research Methods in MOOCs (2014-2016) (Zhu, M., Sari, A., &amp; Lee, M. M., 2018) </vt:lpstr>
      <vt:lpstr>Specific Data Sources for MOOC Research (2014-2016) (Zhu, M., Sari, A., &amp; Lee, M. M., 2018)</vt:lpstr>
      <vt:lpstr>Systematic Review of Research Methods in MOOCs (2014-2016) (Zhu, M., Sari, A., &amp; Lee, M. M., 2018) </vt:lpstr>
      <vt:lpstr>Systematic Review of Research Methods in MOOCs (2014-2016) (Zhu, M., Sari, A., &amp; Lee, M. M., 2018) </vt:lpstr>
      <vt:lpstr>Phase #2:  The Study Expanded</vt:lpstr>
      <vt:lpstr>MOOC Study #2: MOOC Research</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Phase 3:The Study has expanded again!</vt:lpstr>
      <vt:lpstr>Journals that published empirical MOOC studies (2013-2018)</vt:lpstr>
      <vt:lpstr>Total Number of Empirical MOOC Studies Published in Different Journals from 2013-2018</vt:lpstr>
      <vt:lpstr>Research methods used in empirical MOOCs studies</vt:lpstr>
      <vt:lpstr>Types of MOOC research methods used in different countries</vt:lpstr>
      <vt:lpstr>Types of MOOC research methods used by year (2013-2018)</vt:lpstr>
      <vt:lpstr>Data collection methods used in empirical MOOCs studies </vt:lpstr>
      <vt:lpstr>Tired of MOOCs…?</vt:lpstr>
      <vt:lpstr>If not, you might read…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Curtis Bonk</cp:lastModifiedBy>
  <cp:revision>177</cp:revision>
  <dcterms:created xsi:type="dcterms:W3CDTF">2017-10-19T12:45:28Z</dcterms:created>
  <dcterms:modified xsi:type="dcterms:W3CDTF">2018-10-23T02:21:14Z</dcterms:modified>
</cp:coreProperties>
</file>